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charts/chart2.xml" ContentType="application/vnd.openxmlformats-officedocument.drawingml.chart+xml"/>
  <Override PartName="/ppt/theme/themeOverride4.xml" ContentType="application/vnd.openxmlformats-officedocument.themeOverride+xml"/>
  <Override PartName="/ppt/charts/chart3.xml" ContentType="application/vnd.openxmlformats-officedocument.drawingml.chart+xml"/>
  <Override PartName="/ppt/theme/themeOverride5.xml" ContentType="application/vnd.openxmlformats-officedocument.themeOverride+xml"/>
  <Override PartName="/ppt/charts/chart4.xml" ContentType="application/vnd.openxmlformats-officedocument.drawingml.chart+xml"/>
  <Override PartName="/ppt/theme/themeOverride6.xml" ContentType="application/vnd.openxmlformats-officedocument.themeOverride+xml"/>
  <Override PartName="/ppt/charts/chart5.xml" ContentType="application/vnd.openxmlformats-officedocument.drawingml.chart+xml"/>
  <Override PartName="/ppt/theme/themeOverride7.xml" ContentType="application/vnd.openxmlformats-officedocument.themeOverride+xml"/>
  <Override PartName="/ppt/charts/chart6.xml" ContentType="application/vnd.openxmlformats-officedocument.drawingml.chart+xml"/>
  <Override PartName="/ppt/theme/themeOverride8.xml" ContentType="application/vnd.openxmlformats-officedocument.themeOverride+xml"/>
  <Override PartName="/ppt/charts/chart7.xml" ContentType="application/vnd.openxmlformats-officedocument.drawingml.chart+xml"/>
  <Override PartName="/ppt/theme/themeOverride9.xml" ContentType="application/vnd.openxmlformats-officedocument.themeOverr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theme/themeOverride10.xml" ContentType="application/vnd.openxmlformats-officedocument.themeOverride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theme/themeOverride11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9" r:id="rId3"/>
    <p:sldId id="284" r:id="rId4"/>
    <p:sldId id="286" r:id="rId5"/>
    <p:sldId id="288" r:id="rId6"/>
    <p:sldId id="289" r:id="rId7"/>
    <p:sldId id="290" r:id="rId8"/>
    <p:sldId id="291" r:id="rId9"/>
    <p:sldId id="305" r:id="rId10"/>
    <p:sldId id="308" r:id="rId11"/>
    <p:sldId id="316" r:id="rId12"/>
    <p:sldId id="317" r:id="rId13"/>
    <p:sldId id="318" r:id="rId14"/>
    <p:sldId id="319" r:id="rId15"/>
    <p:sldId id="322" r:id="rId16"/>
    <p:sldId id="310" r:id="rId17"/>
    <p:sldId id="311" r:id="rId18"/>
    <p:sldId id="312" r:id="rId19"/>
    <p:sldId id="313" r:id="rId20"/>
    <p:sldId id="314" r:id="rId21"/>
    <p:sldId id="315" r:id="rId22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4" autoAdjust="0"/>
    <p:restoredTop sz="95256" autoAdjust="0"/>
  </p:normalViewPr>
  <p:slideViewPr>
    <p:cSldViewPr>
      <p:cViewPr>
        <p:scale>
          <a:sx n="95" d="100"/>
          <a:sy n="95" d="100"/>
        </p:scale>
        <p:origin x="-22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7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8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9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cat>
            <c:numRef>
              <c:f>'Гиперболическая зависимость'!$A$2:$A$10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'Гиперболическая зависимость'!$B$2:$B$10</c:f>
              <c:numCache>
                <c:formatCode>General</c:formatCode>
                <c:ptCount val="9"/>
                <c:pt idx="0">
                  <c:v>15</c:v>
                </c:pt>
                <c:pt idx="1">
                  <c:v>12.5</c:v>
                </c:pt>
                <c:pt idx="2">
                  <c:v>11.666666666666666</c:v>
                </c:pt>
                <c:pt idx="3">
                  <c:v>11.25</c:v>
                </c:pt>
                <c:pt idx="4">
                  <c:v>11</c:v>
                </c:pt>
                <c:pt idx="5">
                  <c:v>10.833333333333334</c:v>
                </c:pt>
                <c:pt idx="6">
                  <c:v>10.714285714285714</c:v>
                </c:pt>
                <c:pt idx="7">
                  <c:v>10.625</c:v>
                </c:pt>
                <c:pt idx="8">
                  <c:v>10.555555555555555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732608"/>
        <c:axId val="215734528"/>
      </c:lineChart>
      <c:catAx>
        <c:axId val="21573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5734528"/>
        <c:crosses val="autoZero"/>
        <c:auto val="1"/>
        <c:lblAlgn val="ctr"/>
        <c:lblOffset val="100"/>
        <c:noMultiLvlLbl val="0"/>
      </c:catAx>
      <c:valAx>
        <c:axId val="215734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5732608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973097112860881E-2"/>
          <c:y val="2.8252405949256341E-2"/>
          <c:w val="0.80718503937007879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strRef>
              <c:f>'Гиперболическая зависимость'!$X$1</c:f>
              <c:strCache>
                <c:ptCount val="1"/>
                <c:pt idx="0">
                  <c:v>Y</c:v>
                </c:pt>
              </c:strCache>
            </c:strRef>
          </c:tx>
          <c:cat>
            <c:numRef>
              <c:f>'Гиперболическая зависимость'!$W$2:$W$14</c:f>
              <c:numCache>
                <c:formatCode>General</c:formatCode>
                <c:ptCount val="13"/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'Гиперболическая зависимость'!$X$2:$X$14</c:f>
              <c:numCache>
                <c:formatCode>General</c:formatCode>
                <c:ptCount val="13"/>
                <c:pt idx="1">
                  <c:v>0.5</c:v>
                </c:pt>
                <c:pt idx="2">
                  <c:v>1.3333333333333333</c:v>
                </c:pt>
                <c:pt idx="3">
                  <c:v>1.75</c:v>
                </c:pt>
                <c:pt idx="4">
                  <c:v>2</c:v>
                </c:pt>
                <c:pt idx="5">
                  <c:v>2.1666666666666665</c:v>
                </c:pt>
                <c:pt idx="6">
                  <c:v>2.2857142857142856</c:v>
                </c:pt>
                <c:pt idx="7">
                  <c:v>2.375</c:v>
                </c:pt>
                <c:pt idx="8">
                  <c:v>2.4444444444444446</c:v>
                </c:pt>
                <c:pt idx="9">
                  <c:v>2.5</c:v>
                </c:pt>
                <c:pt idx="10">
                  <c:v>2.5454545454545454</c:v>
                </c:pt>
                <c:pt idx="11">
                  <c:v>2.5833333333333335</c:v>
                </c:pt>
                <c:pt idx="12">
                  <c:v>2.6153846153846154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465472"/>
        <c:axId val="225467008"/>
      </c:lineChart>
      <c:catAx>
        <c:axId val="22546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5467008"/>
        <c:crosses val="autoZero"/>
        <c:auto val="1"/>
        <c:lblAlgn val="ctr"/>
        <c:lblOffset val="100"/>
        <c:noMultiLvlLbl val="0"/>
      </c:catAx>
      <c:valAx>
        <c:axId val="22546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46547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994455749211123"/>
          <c:y val="6.6989150484331739E-2"/>
          <c:w val="0.81894015099964357"/>
          <c:h val="0.84959264770963228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'Степенная зависимость'!$A$2:$A$14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xVal>
          <c:yVal>
            <c:numRef>
              <c:f>'Степенная зависимость'!$B$2:$B$14</c:f>
              <c:numCache>
                <c:formatCode>General</c:formatCode>
                <c:ptCount val="13"/>
                <c:pt idx="0">
                  <c:v>5</c:v>
                </c:pt>
                <c:pt idx="1">
                  <c:v>40</c:v>
                </c:pt>
                <c:pt idx="2">
                  <c:v>135</c:v>
                </c:pt>
                <c:pt idx="3">
                  <c:v>320</c:v>
                </c:pt>
                <c:pt idx="4">
                  <c:v>625</c:v>
                </c:pt>
                <c:pt idx="5">
                  <c:v>1080</c:v>
                </c:pt>
                <c:pt idx="6">
                  <c:v>1715</c:v>
                </c:pt>
                <c:pt idx="7">
                  <c:v>2560</c:v>
                </c:pt>
                <c:pt idx="8">
                  <c:v>3645</c:v>
                </c:pt>
                <c:pt idx="9">
                  <c:v>5000</c:v>
                </c:pt>
                <c:pt idx="10">
                  <c:v>6655</c:v>
                </c:pt>
                <c:pt idx="11">
                  <c:v>8640</c:v>
                </c:pt>
                <c:pt idx="12">
                  <c:v>10985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757056"/>
        <c:axId val="225758592"/>
      </c:scatterChart>
      <c:valAx>
        <c:axId val="225757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5758592"/>
        <c:crosses val="autoZero"/>
        <c:crossBetween val="midCat"/>
      </c:valAx>
      <c:valAx>
        <c:axId val="225758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757056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xVal>
            <c:numRef>
              <c:f>'Степенная зависимость'!$P$2:$P$14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xVal>
          <c:yVal>
            <c:numRef>
              <c:f>'Степенная зависимость'!$Q$2:$Q$14</c:f>
              <c:numCache>
                <c:formatCode>General</c:formatCode>
                <c:ptCount val="13"/>
                <c:pt idx="0">
                  <c:v>5</c:v>
                </c:pt>
                <c:pt idx="1">
                  <c:v>7.0710678118654755</c:v>
                </c:pt>
                <c:pt idx="2">
                  <c:v>8.6602540378443855</c:v>
                </c:pt>
                <c:pt idx="3">
                  <c:v>10</c:v>
                </c:pt>
                <c:pt idx="4">
                  <c:v>11.180339887498949</c:v>
                </c:pt>
                <c:pt idx="5">
                  <c:v>12.24744871391589</c:v>
                </c:pt>
                <c:pt idx="6">
                  <c:v>13.228756555322953</c:v>
                </c:pt>
                <c:pt idx="7">
                  <c:v>14.142135623730951</c:v>
                </c:pt>
                <c:pt idx="8">
                  <c:v>15</c:v>
                </c:pt>
                <c:pt idx="9">
                  <c:v>15.811388300841898</c:v>
                </c:pt>
                <c:pt idx="10">
                  <c:v>16.583123951776997</c:v>
                </c:pt>
                <c:pt idx="11">
                  <c:v>17.320508075688771</c:v>
                </c:pt>
                <c:pt idx="12">
                  <c:v>18.027756377319946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696384"/>
        <c:axId val="225702272"/>
      </c:scatterChart>
      <c:valAx>
        <c:axId val="225696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5702272"/>
        <c:crosses val="autoZero"/>
        <c:crossBetween val="midCat"/>
      </c:valAx>
      <c:valAx>
        <c:axId val="225702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96384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xVal>
            <c:numRef>
              <c:f>'Степенная зависимость'!$AY$2:$AY$14</c:f>
              <c:numCache>
                <c:formatCode>General</c:formatCode>
                <c:ptCount val="13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</c:numCache>
            </c:numRef>
          </c:xVal>
          <c:yVal>
            <c:numRef>
              <c:f>'Степенная зависимость'!$AZ$2:$AZ$14</c:f>
              <c:numCache>
                <c:formatCode>General</c:formatCode>
                <c:ptCount val="13"/>
                <c:pt idx="0">
                  <c:v>1.7677669529663689</c:v>
                </c:pt>
                <c:pt idx="1">
                  <c:v>0.62500000000000011</c:v>
                </c:pt>
                <c:pt idx="2">
                  <c:v>0.34020690871988579</c:v>
                </c:pt>
                <c:pt idx="3">
                  <c:v>0.22097086912079622</c:v>
                </c:pt>
                <c:pt idx="4">
                  <c:v>0.15811388300841892</c:v>
                </c:pt>
                <c:pt idx="5">
                  <c:v>0.12028130608117199</c:v>
                </c:pt>
                <c:pt idx="6">
                  <c:v>9.5450443540151614E-2</c:v>
                </c:pt>
                <c:pt idx="7">
                  <c:v>7.8125000000000028E-2</c:v>
                </c:pt>
                <c:pt idx="8">
                  <c:v>6.547285010986556E-2</c:v>
                </c:pt>
                <c:pt idx="9">
                  <c:v>5.5901699437494741E-2</c:v>
                </c:pt>
                <c:pt idx="10">
                  <c:v>4.8454708262638715E-2</c:v>
                </c:pt>
                <c:pt idx="11">
                  <c:v>4.252586358998571E-2</c:v>
                </c:pt>
                <c:pt idx="12">
                  <c:v>3.7714641372727682E-2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397568"/>
        <c:axId val="226407552"/>
      </c:scatterChart>
      <c:valAx>
        <c:axId val="22639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6407552"/>
        <c:crosses val="autoZero"/>
        <c:crossBetween val="midCat"/>
      </c:valAx>
      <c:valAx>
        <c:axId val="226407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6397568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xVal>
            <c:numRef>
              <c:f>'Показательная зависимость'!$A$2:$A$14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xVal>
          <c:yVal>
            <c:numRef>
              <c:f>'Показательная зависимость'!$B$2:$B$14</c:f>
              <c:numCache>
                <c:formatCode>General</c:formatCode>
                <c:ptCount val="13"/>
                <c:pt idx="0">
                  <c:v>20</c:v>
                </c:pt>
                <c:pt idx="1">
                  <c:v>80</c:v>
                </c:pt>
                <c:pt idx="2">
                  <c:v>320</c:v>
                </c:pt>
                <c:pt idx="3">
                  <c:v>1280</c:v>
                </c:pt>
                <c:pt idx="4">
                  <c:v>5120</c:v>
                </c:pt>
                <c:pt idx="5">
                  <c:v>20480</c:v>
                </c:pt>
                <c:pt idx="6">
                  <c:v>81920</c:v>
                </c:pt>
                <c:pt idx="7">
                  <c:v>327680</c:v>
                </c:pt>
                <c:pt idx="8">
                  <c:v>1310720</c:v>
                </c:pt>
                <c:pt idx="9">
                  <c:v>5242880</c:v>
                </c:pt>
                <c:pt idx="10">
                  <c:v>20971520</c:v>
                </c:pt>
                <c:pt idx="11">
                  <c:v>83886080</c:v>
                </c:pt>
                <c:pt idx="12">
                  <c:v>335544320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404032"/>
        <c:axId val="225405568"/>
      </c:scatterChart>
      <c:valAx>
        <c:axId val="2254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5405568"/>
        <c:crosses val="autoZero"/>
        <c:crossBetween val="midCat"/>
      </c:valAx>
      <c:valAx>
        <c:axId val="225405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404032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xVal>
            <c:numRef>
              <c:f>'Показательная зависимость'!$O$2:$O$14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xVal>
          <c:yVal>
            <c:numRef>
              <c:f>'Показательная зависимость'!$P$2:$P$14</c:f>
              <c:numCache>
                <c:formatCode>General</c:formatCode>
                <c:ptCount val="13"/>
                <c:pt idx="0">
                  <c:v>3</c:v>
                </c:pt>
                <c:pt idx="1">
                  <c:v>1.7999999999999998</c:v>
                </c:pt>
                <c:pt idx="2">
                  <c:v>1.08</c:v>
                </c:pt>
                <c:pt idx="3">
                  <c:v>0.64799999999999991</c:v>
                </c:pt>
                <c:pt idx="4">
                  <c:v>0.38879999999999998</c:v>
                </c:pt>
                <c:pt idx="5">
                  <c:v>0.23327999999999999</c:v>
                </c:pt>
                <c:pt idx="6">
                  <c:v>0.13996799999999998</c:v>
                </c:pt>
                <c:pt idx="7">
                  <c:v>8.3980799999999994E-2</c:v>
                </c:pt>
                <c:pt idx="8">
                  <c:v>5.0388479999999992E-2</c:v>
                </c:pt>
                <c:pt idx="9">
                  <c:v>3.0233087999999995E-2</c:v>
                </c:pt>
                <c:pt idx="10">
                  <c:v>1.8139852799999998E-2</c:v>
                </c:pt>
                <c:pt idx="11">
                  <c:v>1.0883911679999997E-2</c:v>
                </c:pt>
                <c:pt idx="12">
                  <c:v>6.5303470079999988E-3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320960"/>
        <c:axId val="231335808"/>
      </c:scatterChart>
      <c:valAx>
        <c:axId val="23132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1335808"/>
        <c:crosses val="autoZero"/>
        <c:crossBetween val="midCat"/>
      </c:valAx>
      <c:valAx>
        <c:axId val="231335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320960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335379402288641E-2"/>
          <c:y val="6.686572512799184E-2"/>
          <c:w val="0.88779829616355022"/>
          <c:h val="0.849869768421245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</c:marker>
          <c:xVal>
            <c:numRef>
              <c:f>'Линейная зависимость'!$B$46:$B$53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'Линейная зависимость'!$C$46:$C$53</c:f>
              <c:numCache>
                <c:formatCode>General</c:formatCode>
                <c:ptCount val="8"/>
                <c:pt idx="0">
                  <c:v>19</c:v>
                </c:pt>
                <c:pt idx="1">
                  <c:v>20</c:v>
                </c:pt>
                <c:pt idx="2">
                  <c:v>32</c:v>
                </c:pt>
                <c:pt idx="3">
                  <c:v>44</c:v>
                </c:pt>
                <c:pt idx="4">
                  <c:v>35</c:v>
                </c:pt>
                <c:pt idx="5">
                  <c:v>47</c:v>
                </c:pt>
                <c:pt idx="6">
                  <c:v>53</c:v>
                </c:pt>
                <c:pt idx="7">
                  <c:v>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277440"/>
        <c:axId val="225415552"/>
      </c:scatterChart>
      <c:valAx>
        <c:axId val="22527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5415552"/>
        <c:crosses val="autoZero"/>
        <c:crossBetween val="midCat"/>
      </c:valAx>
      <c:valAx>
        <c:axId val="225415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5277440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3484511821918772E-2"/>
          <c:y val="5.1400554097404488E-2"/>
          <c:w val="0.86536344446576641"/>
          <c:h val="0.832619568387284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Лист2!$A$1:$A$10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xVal>
          <c:yVal>
            <c:numRef>
              <c:f>Лист2!$B$1:$B$10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yVal>
          <c:smooth val="1"/>
        </c:ser>
        <c:ser>
          <c:idx val="1"/>
          <c:order val="1"/>
          <c:marker>
            <c:symbol val="none"/>
          </c:marker>
          <c:xVal>
            <c:numRef>
              <c:f>Лист2!$E$1:$E$10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xVal>
          <c:yVal>
            <c:numRef>
              <c:f>Лист2!$F$1:$F$10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795200"/>
        <c:axId val="235796736"/>
      </c:scatterChart>
      <c:valAx>
        <c:axId val="235795200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235796736"/>
        <c:crosses val="autoZero"/>
        <c:crossBetween val="midCat"/>
        <c:majorUnit val="1"/>
      </c:valAx>
      <c:valAx>
        <c:axId val="235796736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235795200"/>
        <c:crosses val="autoZero"/>
        <c:crossBetween val="midCat"/>
        <c:majorUnit val="1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0188702229966657E-2"/>
          <c:y val="3.2882035578885971E-2"/>
          <c:w val="0.87008753413363427"/>
          <c:h val="0.832619568387284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Лист2!$A$1:$A$10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xVal>
          <c:yVal>
            <c:numRef>
              <c:f>Лист2!$B$1:$B$10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yVal>
          <c:smooth val="1"/>
        </c:ser>
        <c:ser>
          <c:idx val="1"/>
          <c:order val="1"/>
          <c:marker>
            <c:symbol val="none"/>
          </c:marker>
          <c:xVal>
            <c:numRef>
              <c:f>Лист2!$E$1:$E$10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xVal>
          <c:yVal>
            <c:numRef>
              <c:f>Лист2!$F$1:$F$10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965056"/>
        <c:axId val="245391744"/>
      </c:scatterChart>
      <c:valAx>
        <c:axId val="235965056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245391744"/>
        <c:crosses val="autoZero"/>
        <c:crossBetween val="midCat"/>
        <c:majorUnit val="1"/>
      </c:valAx>
      <c:valAx>
        <c:axId val="245391744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235965056"/>
        <c:crosses val="autoZero"/>
        <c:crossBetween val="midCat"/>
        <c:majorUnit val="1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'Степенная зависимость'!$AY$2:$AY$14</c:f>
              <c:numCache>
                <c:formatCode>General</c:formatCode>
                <c:ptCount val="13"/>
                <c:pt idx="0">
                  <c:v>1</c:v>
                </c:pt>
                <c:pt idx="1">
                  <c:v>3</c:v>
                </c:pt>
                <c:pt idx="2">
                  <c:v>2.5</c:v>
                </c:pt>
                <c:pt idx="3">
                  <c:v>3</c:v>
                </c:pt>
                <c:pt idx="4">
                  <c:v>5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12</c:v>
                </c:pt>
                <c:pt idx="9">
                  <c:v>14</c:v>
                </c:pt>
                <c:pt idx="10">
                  <c:v>16</c:v>
                </c:pt>
                <c:pt idx="11">
                  <c:v>15</c:v>
                </c:pt>
                <c:pt idx="12">
                  <c:v>15</c:v>
                </c:pt>
              </c:numCache>
            </c:numRef>
          </c:xVal>
          <c:yVal>
            <c:numRef>
              <c:f>'Степенная зависимость'!$AZ$2:$AZ$14</c:f>
              <c:numCache>
                <c:formatCode>General</c:formatCode>
                <c:ptCount val="13"/>
                <c:pt idx="0">
                  <c:v>3</c:v>
                </c:pt>
                <c:pt idx="1">
                  <c:v>2</c:v>
                </c:pt>
                <c:pt idx="2">
                  <c:v>1.5</c:v>
                </c:pt>
                <c:pt idx="3">
                  <c:v>1.7</c:v>
                </c:pt>
                <c:pt idx="4">
                  <c:v>2</c:v>
                </c:pt>
                <c:pt idx="5">
                  <c:v>1.2</c:v>
                </c:pt>
                <c:pt idx="6">
                  <c:v>0.8</c:v>
                </c:pt>
                <c:pt idx="7">
                  <c:v>0.7</c:v>
                </c:pt>
                <c:pt idx="8">
                  <c:v>0.5</c:v>
                </c:pt>
                <c:pt idx="9">
                  <c:v>0.4</c:v>
                </c:pt>
                <c:pt idx="10">
                  <c:v>0.3</c:v>
                </c:pt>
                <c:pt idx="11">
                  <c:v>0.2</c:v>
                </c:pt>
                <c:pt idx="12">
                  <c:v>8.6066296582387056E-2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608832"/>
        <c:axId val="245610368"/>
      </c:scatterChart>
      <c:valAx>
        <c:axId val="24560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5610368"/>
        <c:crosses val="autoZero"/>
        <c:crossBetween val="midCat"/>
      </c:valAx>
      <c:valAx>
        <c:axId val="245610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45608832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03308677324426"/>
          <c:y val="5.0255446274553445E-2"/>
          <c:w val="0.82449216575200823"/>
          <c:h val="0.8003910814645818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9"/>
          </c:marker>
          <c:trendline>
            <c:trendlineType val="linear"/>
            <c:dispRSqr val="0"/>
            <c:dispEq val="0"/>
          </c:trendline>
          <c:xVal>
            <c:numRef>
              <c:f>Лист2!$C$14:$C$21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37</c:v>
                </c:pt>
                <c:pt idx="3">
                  <c:v>35</c:v>
                </c:pt>
                <c:pt idx="4">
                  <c:v>10</c:v>
                </c:pt>
                <c:pt idx="5">
                  <c:v>25</c:v>
                </c:pt>
                <c:pt idx="6">
                  <c:v>38.5</c:v>
                </c:pt>
                <c:pt idx="7">
                  <c:v>40</c:v>
                </c:pt>
              </c:numCache>
            </c:numRef>
          </c:xVal>
          <c:yVal>
            <c:numRef>
              <c:f>Лист2!$B$14:$B$21</c:f>
              <c:numCache>
                <c:formatCode>General</c:formatCode>
                <c:ptCount val="8"/>
                <c:pt idx="0">
                  <c:v>1293</c:v>
                </c:pt>
                <c:pt idx="1">
                  <c:v>1007</c:v>
                </c:pt>
                <c:pt idx="2">
                  <c:v>929</c:v>
                </c:pt>
                <c:pt idx="3">
                  <c:v>990</c:v>
                </c:pt>
                <c:pt idx="4">
                  <c:v>1600</c:v>
                </c:pt>
                <c:pt idx="5">
                  <c:v>1002</c:v>
                </c:pt>
                <c:pt idx="6">
                  <c:v>928</c:v>
                </c:pt>
                <c:pt idx="7">
                  <c:v>900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445952"/>
        <c:axId val="246447488"/>
      </c:scatterChart>
      <c:valAx>
        <c:axId val="246445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pPr>
            <a:endParaRPr lang="ru-RU"/>
          </a:p>
        </c:txPr>
        <c:crossAx val="246447488"/>
        <c:crosses val="autoZero"/>
        <c:crossBetween val="midCat"/>
      </c:valAx>
      <c:valAx>
        <c:axId val="2464474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pPr>
            <a:endParaRPr lang="ru-RU"/>
          </a:p>
        </c:txPr>
        <c:crossAx val="246445952"/>
        <c:crosses val="autoZero"/>
        <c:crossBetween val="midCat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0.13235</cdr:x>
      <cdr:y>0.5762</cdr:y>
    </cdr:from>
    <cdr:to>
      <cdr:x>0.17647</cdr:x>
      <cdr:y>0.67038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48072" y="1762254"/>
          <a:ext cx="2160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0.22059</cdr:x>
      <cdr:y>0.67038</cdr:y>
    </cdr:from>
    <cdr:to>
      <cdr:x>0.27941</cdr:x>
      <cdr:y>0.76456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0" y="2050286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0.33824</cdr:x>
      <cdr:y>0.55266</cdr:y>
    </cdr:from>
    <cdr:to>
      <cdr:x>0.38235</cdr:x>
      <cdr:y>0.67038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656184" y="1690246"/>
          <a:ext cx="2160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0.41176</cdr:x>
      <cdr:y>0.24658</cdr:y>
    </cdr:from>
    <cdr:to>
      <cdr:x>0.45588</cdr:x>
      <cdr:y>0.34306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016224" y="754142"/>
          <a:ext cx="216024" cy="295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0.52941</cdr:x>
      <cdr:y>0.48202</cdr:y>
    </cdr:from>
    <cdr:to>
      <cdr:x>0.60294</cdr:x>
      <cdr:y>0.5762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592288" y="1474222"/>
          <a:ext cx="3600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0.59575</cdr:x>
      <cdr:y>0.22304</cdr:y>
    </cdr:from>
    <cdr:to>
      <cdr:x>0.65458</cdr:x>
      <cdr:y>0.32714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917128" y="682134"/>
          <a:ext cx="288032" cy="318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6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0.68766</cdr:x>
      <cdr:y>0.12886</cdr:y>
    </cdr:from>
    <cdr:to>
      <cdr:x>0.73913</cdr:x>
      <cdr:y>0.22811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67178" y="394102"/>
          <a:ext cx="252028" cy="303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0.76471</cdr:x>
      <cdr:y>0.08786</cdr:y>
    </cdr:from>
    <cdr:to>
      <cdr:x>0.82353</cdr:x>
      <cdr:y>0.19566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744416" y="268721"/>
          <a:ext cx="288032" cy="329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0.29412</cdr:x>
      <cdr:y>0.52911</cdr:y>
    </cdr:from>
    <cdr:to>
      <cdr:x>0.38235</cdr:x>
      <cdr:y>0.62329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440160" y="1618238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0.32353</cdr:x>
      <cdr:y>0.52911</cdr:y>
    </cdr:from>
    <cdr:to>
      <cdr:x>0.38235</cdr:x>
      <cdr:y>0.62329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584176" y="161823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0.52941</cdr:x>
      <cdr:y>0.45848</cdr:y>
    </cdr:from>
    <cdr:to>
      <cdr:x>0.52941</cdr:x>
      <cdr:y>0.90582</cdr:y>
    </cdr:to>
    <cdr:cxnSp macro="">
      <cdr:nvCxnSpPr>
        <cdr:cNvPr id="34" name="Прямая соединительная линия 33"/>
        <cdr:cNvCxnSpPr/>
      </cdr:nvCxnSpPr>
      <cdr:spPr>
        <a:xfrm xmlns:a="http://schemas.openxmlformats.org/drawingml/2006/main">
          <a:off x="2897263" y="1402214"/>
          <a:ext cx="0" cy="13681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0.48202</cdr:y>
    </cdr:from>
    <cdr:to>
      <cdr:x>0.52941</cdr:x>
      <cdr:y>0.48202</cdr:y>
    </cdr:to>
    <cdr:cxnSp macro="">
      <cdr:nvCxnSpPr>
        <cdr:cNvPr id="36" name="Прямая соединительная линия 35"/>
        <cdr:cNvCxnSpPr/>
      </cdr:nvCxnSpPr>
      <cdr:spPr>
        <a:xfrm xmlns:a="http://schemas.openxmlformats.org/drawingml/2006/main" flipH="1">
          <a:off x="360040" y="1474222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0.41139</cdr:y>
    </cdr:from>
    <cdr:to>
      <cdr:x>0.52941</cdr:x>
      <cdr:y>0.45848</cdr:y>
    </cdr:to>
    <cdr:cxnSp macro="">
      <cdr:nvCxnSpPr>
        <cdr:cNvPr id="38" name="Прямая соединительная линия 37"/>
        <cdr:cNvCxnSpPr/>
      </cdr:nvCxnSpPr>
      <cdr:spPr>
        <a:xfrm xmlns:a="http://schemas.openxmlformats.org/drawingml/2006/main" flipV="1">
          <a:off x="2592288" y="1258198"/>
          <a:ext cx="0" cy="144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0.41139</cdr:y>
    </cdr:from>
    <cdr:to>
      <cdr:x>0.52941</cdr:x>
      <cdr:y>0.41139</cdr:y>
    </cdr:to>
    <cdr:cxnSp macro="">
      <cdr:nvCxnSpPr>
        <cdr:cNvPr id="40" name="Прямая соединительная линия 39"/>
        <cdr:cNvCxnSpPr/>
      </cdr:nvCxnSpPr>
      <cdr:spPr>
        <a:xfrm xmlns:a="http://schemas.openxmlformats.org/drawingml/2006/main" flipH="1">
          <a:off x="360040" y="1258198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0.31721</cdr:y>
    </cdr:from>
    <cdr:to>
      <cdr:x>0.52941</cdr:x>
      <cdr:y>0.41139</cdr:y>
    </cdr:to>
    <cdr:cxnSp macro="">
      <cdr:nvCxnSpPr>
        <cdr:cNvPr id="42" name="Прямая соединительная линия 41"/>
        <cdr:cNvCxnSpPr/>
      </cdr:nvCxnSpPr>
      <cdr:spPr>
        <a:xfrm xmlns:a="http://schemas.openxmlformats.org/drawingml/2006/main" flipV="1">
          <a:off x="2592288" y="970166"/>
          <a:ext cx="0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0.31721</cdr:y>
    </cdr:from>
    <cdr:to>
      <cdr:x>0.52941</cdr:x>
      <cdr:y>0.31721</cdr:y>
    </cdr:to>
    <cdr:cxnSp macro="">
      <cdr:nvCxnSpPr>
        <cdr:cNvPr id="44" name="Прямая соединительная линия 43"/>
        <cdr:cNvCxnSpPr/>
      </cdr:nvCxnSpPr>
      <cdr:spPr>
        <a:xfrm xmlns:a="http://schemas.openxmlformats.org/drawingml/2006/main" flipH="1">
          <a:off x="360040" y="970166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0.41139</cdr:y>
    </cdr:from>
    <cdr:to>
      <cdr:x>0.55882</cdr:x>
      <cdr:y>0.48202</cdr:y>
    </cdr:to>
    <cdr:sp macro="" textlink="">
      <cdr:nvSpPr>
        <cdr:cNvPr id="45" name="Правая фигурная скобка 44"/>
        <cdr:cNvSpPr/>
      </cdr:nvSpPr>
      <cdr:spPr>
        <a:xfrm xmlns:a="http://schemas.openxmlformats.org/drawingml/2006/main">
          <a:off x="2592288" y="1258198"/>
          <a:ext cx="144016" cy="216024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0.52941</cdr:x>
      <cdr:y>0.31721</cdr:y>
    </cdr:from>
    <cdr:to>
      <cdr:x>0.61765</cdr:x>
      <cdr:y>0.48202</cdr:y>
    </cdr:to>
    <cdr:sp macro="" textlink="">
      <cdr:nvSpPr>
        <cdr:cNvPr id="47" name="Правая фигурная скобка 46"/>
        <cdr:cNvSpPr/>
      </cdr:nvSpPr>
      <cdr:spPr>
        <a:xfrm xmlns:a="http://schemas.openxmlformats.org/drawingml/2006/main">
          <a:off x="2592288" y="970166"/>
          <a:ext cx="432048" cy="504056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0.07353</cdr:x>
      <cdr:y>0.24658</cdr:y>
    </cdr:from>
    <cdr:to>
      <cdr:x>0.36765</cdr:x>
      <cdr:y>0.31721</cdr:y>
    </cdr:to>
    <cdr:sp macro="" textlink="">
      <cdr:nvSpPr>
        <cdr:cNvPr id="48" name="TextBox 47"/>
        <cdr:cNvSpPr txBox="1"/>
      </cdr:nvSpPr>
      <cdr:spPr>
        <a:xfrm xmlns:a="http://schemas.openxmlformats.org/drawingml/2006/main">
          <a:off x="360040" y="754142"/>
          <a:ext cx="14401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err="1" smtClean="0">
              <a:latin typeface="Arial" panose="020B0604020202020204" pitchFamily="34" charset="0"/>
              <a:cs typeface="Arial" panose="020B0604020202020204" pitchFamily="34" charset="0"/>
            </a:rPr>
            <a:t>расч</a:t>
          </a:r>
          <a:r>
            <a:rPr lang="en-US" sz="1000" baseline="-25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по модели А)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0.07353</cdr:x>
      <cdr:y>0.48202</cdr:y>
    </cdr:from>
    <cdr:to>
      <cdr:x>0.23529</cdr:x>
      <cdr:y>0.55266</cdr:y>
    </cdr:to>
    <cdr:sp macro="" textlink="">
      <cdr:nvSpPr>
        <cdr:cNvPr id="50" name="TextBox 49"/>
        <cdr:cNvSpPr txBox="1"/>
      </cdr:nvSpPr>
      <cdr:spPr>
        <a:xfrm xmlns:a="http://schemas.openxmlformats.org/drawingml/2006/main">
          <a:off x="360040" y="1474222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0.08824</cdr:x>
      <cdr:y>0.3643</cdr:y>
    </cdr:from>
    <cdr:to>
      <cdr:x>0.32353</cdr:x>
      <cdr:y>0.41139</cdr:y>
    </cdr:to>
    <cdr:sp macro="" textlink="">
      <cdr:nvSpPr>
        <cdr:cNvPr id="51" name="TextBox 50"/>
        <cdr:cNvSpPr txBox="1"/>
      </cdr:nvSpPr>
      <cdr:spPr>
        <a:xfrm xmlns:a="http://schemas.openxmlformats.org/drawingml/2006/main">
          <a:off x="432048" y="1114182"/>
          <a:ext cx="115212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0.07353</cdr:x>
      <cdr:y>0.34076</cdr:y>
    </cdr:from>
    <cdr:to>
      <cdr:x>0.35294</cdr:x>
      <cdr:y>0.41139</cdr:y>
    </cdr:to>
    <cdr:sp macro="" textlink="">
      <cdr:nvSpPr>
        <cdr:cNvPr id="52" name="TextBox 51"/>
        <cdr:cNvSpPr txBox="1"/>
      </cdr:nvSpPr>
      <cdr:spPr>
        <a:xfrm xmlns:a="http://schemas.openxmlformats.org/drawingml/2006/main">
          <a:off x="360040" y="1042174"/>
          <a:ext cx="136815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err="1" smtClean="0">
              <a:latin typeface="Arial" panose="020B0604020202020204" pitchFamily="34" charset="0"/>
              <a:cs typeface="Arial" panose="020B0604020202020204" pitchFamily="34" charset="0"/>
            </a:rPr>
            <a:t>расч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 (по модели Б)</a:t>
          </a:r>
          <a:endParaRPr lang="ru-RU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0.61817</cdr:x>
      <cdr:y>0.34076</cdr:y>
    </cdr:from>
    <cdr:to>
      <cdr:x>0.94905</cdr:x>
      <cdr:y>0.41139</cdr:y>
    </cdr:to>
    <cdr:sp macro="" textlink="">
      <cdr:nvSpPr>
        <cdr:cNvPr id="53" name="TextBox 52"/>
        <cdr:cNvSpPr txBox="1"/>
      </cdr:nvSpPr>
      <cdr:spPr>
        <a:xfrm xmlns:a="http://schemas.openxmlformats.org/drawingml/2006/main">
          <a:off x="3026905" y="1042174"/>
          <a:ext cx="16201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Остаток по модели А =  </a:t>
          </a:r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5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0.56283</cdr:x>
      <cdr:y>0.41139</cdr:y>
    </cdr:from>
    <cdr:to>
      <cdr:x>0.97368</cdr:x>
      <cdr:y>0.48202</cdr:y>
    </cdr:to>
    <cdr:sp macro="" textlink="">
      <cdr:nvSpPr>
        <cdr:cNvPr id="54" name="TextBox 53"/>
        <cdr:cNvSpPr txBox="1"/>
      </cdr:nvSpPr>
      <cdr:spPr>
        <a:xfrm xmlns:a="http://schemas.openxmlformats.org/drawingml/2006/main">
          <a:off x="3080148" y="1258198"/>
          <a:ext cx="224844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Остаток по модели Б</a:t>
          </a:r>
          <a:r>
            <a:rPr lang="en-US" sz="900" dirty="0" smtClean="0">
              <a:latin typeface="Arial" panose="020B0604020202020204" pitchFamily="34" charset="0"/>
              <a:cs typeface="Arial" panose="020B0604020202020204" pitchFamily="34" charset="0"/>
            </a:rPr>
            <a:t> = S</a:t>
          </a:r>
          <a:r>
            <a:rPr lang="en-US" sz="9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5</a:t>
          </a:r>
          <a:endParaRPr lang="ru-RU" sz="9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0.48529</cdr:x>
      <cdr:y>0.90582</cdr:y>
    </cdr:from>
    <cdr:to>
      <cdr:x>0.59352</cdr:x>
      <cdr:y>1</cdr:y>
    </cdr:to>
    <cdr:sp macro="" textlink="">
      <cdr:nvSpPr>
        <cdr:cNvPr id="58" name="TextBox 57"/>
        <cdr:cNvSpPr txBox="1"/>
      </cdr:nvSpPr>
      <cdr:spPr>
        <a:xfrm xmlns:a="http://schemas.openxmlformats.org/drawingml/2006/main">
          <a:off x="2376264" y="2770366"/>
          <a:ext cx="5299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X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0.51818</cdr:x>
      <cdr:y>0.2747</cdr:y>
    </cdr:from>
    <cdr:to>
      <cdr:x>0.65455</cdr:x>
      <cdr:y>0.49991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52227" y="753544"/>
          <a:ext cx="540061" cy="617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2400" b="1" dirty="0" smtClean="0"/>
            <a:t>  </a:t>
          </a:r>
          <a:r>
            <a:rPr lang="ru-RU" sz="3200" b="1" dirty="0"/>
            <a:t>+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0A4A3B-C570-45E8-B08B-44E7740B2E4B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FA96D7-8A0D-420A-B79F-B4744E6B6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7783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151508-4E55-4864-8145-4CD9BEA491E3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8ABDB8-040B-49AC-A775-0346B89ED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2334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B6E80-25FD-49B2-9FF6-3B6AAC7EA563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F879-7D5D-47B4-92DC-10DD733AA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A1C4C-D3F4-4D64-9207-E5736360355B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282B9-19D7-4328-9EC7-26DF44E01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74B72-03EC-40BB-A0FD-2B5482F1485D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2F160-D1C2-4D57-89C3-B55D64091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A14BA-CBFD-436F-8CDE-BF416830D162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BA4D7-E625-4D67-8C0C-E3CFE2345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B14D3-666F-40D9-B5D5-6DA0F9D21FF1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DDFCA-8A19-4877-9AB4-666175011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5BED-4E23-4CDF-9E96-7ED858D59496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5C396-B98C-4C70-BFA9-5C20E847F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73CA3-E42F-4C80-AB24-080F8CDE6E82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47DF2-BAAB-4609-9E98-A86A48E67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4C36B-6223-4FDE-8E7F-427A58F60086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FFED-485B-460E-9DF9-F310BC40E1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24EB8-0F83-49C6-8FD7-8382D7433156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0B257-57A2-47DA-AEFC-83C56486D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A61CC-524E-413B-B554-9BA6B87D74CF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373C7-B058-42FC-8380-67B5925F8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F82CE-51A3-4434-9576-D44556634792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4DA5F-29CE-4948-AA4A-3B3BF8A96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0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0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7DF068-DFCE-44F4-9402-59BF08852051}" type="datetime1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4E7099-C1BB-4169-A633-E43E7548D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105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3" r:id="rId2"/>
    <p:sldLayoutId id="2147483722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23" r:id="rId9"/>
    <p:sldLayoutId id="2147483719" r:id="rId10"/>
    <p:sldLayoutId id="214748372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hart" Target="../charts/chart1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980728"/>
            <a:ext cx="8001000" cy="560153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лекции и практики: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«ПОСТРОЕНИЕ </a:t>
            </a:r>
            <a:r>
              <a:rPr lang="ru-RU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ПАРНЫХ НЕЛИНЕЙНЫХ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МОДЕЛЕЙ (парных линейных уравнений регрессии)»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14414" y="285750"/>
            <a:ext cx="7358114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ВОПРОСЫ ТЕМЫ:</a:t>
            </a: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968" y="1053176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1.Построение стандартной парной гиперболической модели (уравнения регрессии) МНК</a:t>
            </a:r>
            <a:endParaRPr lang="ru-RU" sz="1400" b="1" dirty="0" smtClean="0"/>
          </a:p>
          <a:p>
            <a:pPr algn="just"/>
            <a:r>
              <a:rPr lang="ru-RU" sz="1400" b="1" dirty="0" smtClean="0"/>
              <a:t>2.Построение стандартной степенной парной модели (уравнения регрессии) МНК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57214"/>
            <a:ext cx="8643998" cy="5498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математических моделей (стандартных функций)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908720"/>
            <a:ext cx="6264696" cy="43204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Математическая модель (стандартная функция)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556792"/>
            <a:ext cx="3888432" cy="64807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ПАРНАЯ (один фактор)</a:t>
            </a:r>
          </a:p>
          <a:p>
            <a:pPr algn="ctr"/>
            <a:r>
              <a:rPr lang="en-US" sz="1600" dirty="0" smtClean="0"/>
              <a:t>Y = f(X)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91980" y="1556792"/>
            <a:ext cx="4356484" cy="6480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МНОЖЕСТВЕННАЯ (много факторов)</a:t>
            </a:r>
            <a:endParaRPr lang="en-US" sz="1600" dirty="0" smtClean="0"/>
          </a:p>
          <a:p>
            <a:pPr algn="ctr"/>
            <a:r>
              <a:rPr lang="en-US" sz="1600" dirty="0" smtClean="0"/>
              <a:t>Y=f(X1, X2, X3, ……, </a:t>
            </a:r>
            <a:r>
              <a:rPr lang="en-US" sz="1600" dirty="0" err="1" smtClean="0"/>
              <a:t>Xn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4440" y="2270941"/>
            <a:ext cx="3888432" cy="4394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Функция одной переменной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391980" y="2265011"/>
            <a:ext cx="4140459" cy="4205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Функция нескольких переменных</a:t>
            </a:r>
            <a:r>
              <a:rPr lang="ru-RU" b="1" dirty="0" smtClean="0"/>
              <a:t> </a:t>
            </a:r>
            <a:endParaRPr lang="ru-RU" b="1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69709"/>
              </p:ext>
            </p:extLst>
          </p:nvPr>
        </p:nvGraphicFramePr>
        <p:xfrm>
          <a:off x="395265" y="2773783"/>
          <a:ext cx="8367481" cy="4043982"/>
        </p:xfrm>
        <a:graphic>
          <a:graphicData uri="http://schemas.openxmlformats.org/drawingml/2006/table">
            <a:tbl>
              <a:tblPr firstRow="1" firstCol="1" bandRow="1"/>
              <a:tblGrid>
                <a:gridCol w="2170416"/>
                <a:gridCol w="2651033"/>
                <a:gridCol w="3546032"/>
              </a:tblGrid>
              <a:tr h="209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Вид модели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Парная модель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Множественная модель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линейная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ax+b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… + 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гиперболическая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a/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x+b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… 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9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полином 2 степени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+bx+c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c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7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полином 3 степени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+bx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+cx+d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3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c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+c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+d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степенная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b1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b2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…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30000" dirty="0" err="1">
                          <a:effectLst/>
                          <a:latin typeface="Arial"/>
                          <a:ea typeface="Times New Roman"/>
                        </a:rPr>
                        <a:t>bn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8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показательная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ab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ab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x1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x2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…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30000" dirty="0" err="1">
                          <a:effectLst/>
                          <a:latin typeface="Arial"/>
                          <a:ea typeface="Times New Roman"/>
                        </a:rPr>
                        <a:t>xn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34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обратная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1/(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ax+b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1/(a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+a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+…+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+b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8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экспоненциальная 1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</a:t>
                      </a:r>
                      <a:r>
                        <a:rPr lang="en-US" sz="14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ae</a:t>
                      </a:r>
                      <a:r>
                        <a:rPr lang="en-US" sz="1400" baseline="300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bx</a:t>
                      </a:r>
                      <a:endParaRPr lang="ru-RU" sz="1400" baseline="30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ae</a:t>
                      </a:r>
                      <a:r>
                        <a:rPr lang="en-US" sz="1400" baseline="30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b1x1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aseline="30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b2x2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…..</a:t>
                      </a:r>
                      <a:endParaRPr lang="ru-RU" sz="1400" baseline="30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экспоненциальная 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e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ax+b </a:t>
                      </a:r>
                      <a:endParaRPr kumimoji="0" lang="ru-RU" sz="14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a1x1 + a2x2  +….. + </a:t>
                      </a:r>
                      <a:r>
                        <a:rPr kumimoji="0" lang="en-US" sz="1400" b="0" i="0" u="none" strike="noStrike" kern="1200" cap="none" spc="0" normalizeH="0" baseline="30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anxn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+ b </a:t>
                      </a:r>
                      <a:endParaRPr kumimoji="0" lang="ru-RU" sz="14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95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логарифмическая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aLn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(x)+b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y=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Ln(x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) 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Ln(x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) + </a:t>
                      </a:r>
                      <a:r>
                        <a:rPr lang="ru-RU" sz="1400" dirty="0" smtClean="0">
                          <a:effectLst/>
                          <a:latin typeface="Arial"/>
                          <a:ea typeface="Times New Roman"/>
                        </a:rPr>
                        <a:t>….. +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b </a:t>
                      </a:r>
                      <a:endParaRPr lang="ru-RU" sz="14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84108"/>
            <a:ext cx="8643998" cy="5498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Этапы построения (поиска) стандартных парных функций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1124744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 smtClean="0"/>
              <a:t>1 Этап</a:t>
            </a:r>
            <a:r>
              <a:rPr lang="ru-RU" dirty="0" smtClean="0"/>
              <a:t>: Определяются переменные величины </a:t>
            </a:r>
            <a:r>
              <a:rPr lang="en-US" dirty="0" smtClean="0"/>
              <a:t>Y</a:t>
            </a:r>
            <a:r>
              <a:rPr lang="ru-RU" dirty="0" smtClean="0"/>
              <a:t> и </a:t>
            </a:r>
            <a:r>
              <a:rPr lang="en-US" dirty="0" smtClean="0"/>
              <a:t>X</a:t>
            </a:r>
            <a:endParaRPr lang="ru-RU" dirty="0" smtClean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u="sng" dirty="0" smtClean="0"/>
              <a:t>2 Этап:</a:t>
            </a:r>
            <a:r>
              <a:rPr lang="ru-RU" dirty="0" smtClean="0"/>
              <a:t> Формируется статистическая выборка для переменных </a:t>
            </a:r>
            <a:r>
              <a:rPr lang="en-US" dirty="0" smtClean="0"/>
              <a:t>X </a:t>
            </a:r>
            <a:r>
              <a:rPr lang="ru-RU" dirty="0" smtClean="0"/>
              <a:t>и </a:t>
            </a:r>
            <a:r>
              <a:rPr lang="en-US" dirty="0" smtClean="0"/>
              <a:t>Y</a:t>
            </a:r>
            <a:r>
              <a:rPr lang="ru-RU" dirty="0"/>
              <a:t>.</a:t>
            </a:r>
            <a:r>
              <a:rPr lang="ru-RU" dirty="0" smtClean="0"/>
              <a:t> </a:t>
            </a:r>
            <a:endParaRPr lang="kk-KZ" dirty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u="sng" dirty="0" smtClean="0"/>
              <a:t>3 Этап:</a:t>
            </a:r>
            <a:r>
              <a:rPr lang="kk-KZ" dirty="0" smtClean="0"/>
              <a:t> Строится поле корреляции (зависимости).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2204864"/>
            <a:ext cx="3384375" cy="12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3714998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 smtClean="0"/>
              <a:t>4 Этап:</a:t>
            </a:r>
            <a:r>
              <a:rPr lang="ru-RU" dirty="0" smtClean="0"/>
              <a:t> Визуально по характеру распределения точек данных выдвигается гипотеза с помощью какой стандартной парной функции целесообразно аппроксимировать не строгую зависимость (гипотез может быть несколько)!!!!!!!!!</a:t>
            </a:r>
          </a:p>
          <a:p>
            <a:pPr algn="just"/>
            <a:r>
              <a:rPr lang="ru-RU" u="sng" dirty="0" smtClean="0"/>
              <a:t>5 Этап: </a:t>
            </a:r>
            <a:r>
              <a:rPr lang="ru-RU" dirty="0" smtClean="0"/>
              <a:t>Записывается выбранная функция в общем виде и определяются ее параметры </a:t>
            </a:r>
            <a:r>
              <a:rPr lang="ru-RU" u="sng" dirty="0" smtClean="0"/>
              <a:t>методом наименьших квадратов или методом центральных точек.</a:t>
            </a:r>
            <a:r>
              <a:rPr lang="ru-RU" dirty="0" smtClean="0"/>
              <a:t> Если выбранная функция – не стандартная, то метод нахождения ее параметров – это </a:t>
            </a:r>
            <a:r>
              <a:rPr lang="ru-RU" u="sng" dirty="0" smtClean="0"/>
              <a:t>метод итераций.</a:t>
            </a:r>
          </a:p>
          <a:p>
            <a:pPr algn="just"/>
            <a:r>
              <a:rPr lang="ru-RU" u="sng" dirty="0" smtClean="0"/>
              <a:t>6 Этап</a:t>
            </a:r>
            <a:r>
              <a:rPr lang="ru-RU" dirty="0" smtClean="0"/>
              <a:t>: Рассчитанные параметры записываются в общий вид модели.</a:t>
            </a:r>
          </a:p>
          <a:p>
            <a:pPr algn="just"/>
            <a:r>
              <a:rPr lang="ru-RU" u="sng" dirty="0" smtClean="0"/>
              <a:t>7 Этап: </a:t>
            </a:r>
            <a:r>
              <a:rPr lang="ru-RU" dirty="0" smtClean="0"/>
              <a:t>Рассчитываются показатели качества модели и делается вывод о возможности ее применения для прогноза </a:t>
            </a:r>
            <a:r>
              <a:rPr lang="en-US" dirty="0" smtClean="0"/>
              <a:t>Y.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42852"/>
            <a:ext cx="8643998" cy="4058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Графическая интерпретация и свойства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стандартной гиперболической модели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812485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ГИПЕРБОЛИЧЕСКАЯ МОДЕЛЬ: </a:t>
            </a:r>
            <a:r>
              <a:rPr lang="en-US" sz="1400" b="1" u="sng" dirty="0" smtClean="0"/>
              <a:t>y = a</a:t>
            </a:r>
            <a:r>
              <a:rPr lang="ru-RU" sz="1400" b="1" u="sng" dirty="0" smtClean="0"/>
              <a:t>/</a:t>
            </a:r>
            <a:r>
              <a:rPr lang="en-US" sz="1400" b="1" u="sng" dirty="0" smtClean="0"/>
              <a:t>x + b</a:t>
            </a:r>
            <a:endParaRPr lang="ru-RU" sz="1400" b="1" u="sng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184922"/>
              </p:ext>
            </p:extLst>
          </p:nvPr>
        </p:nvGraphicFramePr>
        <p:xfrm>
          <a:off x="574700" y="1340767"/>
          <a:ext cx="8086602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855"/>
                <a:gridCol w="1006730"/>
                <a:gridCol w="805384"/>
                <a:gridCol w="939615"/>
                <a:gridCol w="1275192"/>
                <a:gridCol w="1576413"/>
                <a:gridCol w="1576413"/>
              </a:tblGrid>
              <a:tr h="1222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Производная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производной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Изменение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производной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График модели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Направление зависимости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Степень зависимости 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37099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y' =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-ax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ru-RU" sz="1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снижается при возрастании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отрицательный наклон с убывающим углом наклона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обратная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при возрастании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X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его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влияние на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снижается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370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 &lt;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y' =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ax</a:t>
                      </a:r>
                      <a:r>
                        <a:rPr kumimoji="0" lang="en-US" sz="12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-2</a:t>
                      </a:r>
                      <a:endParaRPr kumimoji="0" lang="ru-RU" sz="12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снижается при возрастании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положительный наклон с убывающим углом наклона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прямая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 возрастании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X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его влияние на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Y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снижается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771877"/>
              </p:ext>
            </p:extLst>
          </p:nvPr>
        </p:nvGraphicFramePr>
        <p:xfrm>
          <a:off x="581931" y="4509120"/>
          <a:ext cx="3312368" cy="175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4343677"/>
              </p:ext>
            </p:extLst>
          </p:nvPr>
        </p:nvGraphicFramePr>
        <p:xfrm>
          <a:off x="5076056" y="4567961"/>
          <a:ext cx="3507854" cy="1774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36294" y="6376056"/>
            <a:ext cx="4003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Схематично 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smtClean="0">
                <a:solidFill>
                  <a:prstClr val="black"/>
                </a:solidFill>
              </a:rPr>
              <a:t>a</a:t>
            </a:r>
            <a:r>
              <a:rPr lang="ru-RU" sz="1400" b="1" dirty="0">
                <a:solidFill>
                  <a:prstClr val="black"/>
                </a:solidFill>
              </a:rPr>
              <a:t>/</a:t>
            </a:r>
            <a:r>
              <a:rPr lang="en-US" sz="1400" b="1" dirty="0" smtClean="0">
                <a:solidFill>
                  <a:prstClr val="black"/>
                </a:solidFill>
              </a:rPr>
              <a:t>x </a:t>
            </a:r>
            <a:r>
              <a:rPr lang="en-US" sz="1400" b="1" dirty="0">
                <a:solidFill>
                  <a:prstClr val="black"/>
                </a:solidFill>
              </a:rPr>
              <a:t>+ b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3436" y="6376055"/>
            <a:ext cx="3959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Схематично 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ru-RU" sz="1400" b="1" dirty="0" smtClean="0">
                <a:solidFill>
                  <a:prstClr val="black"/>
                </a:solidFill>
              </a:rPr>
              <a:t>- </a:t>
            </a:r>
            <a:r>
              <a:rPr lang="en-US" sz="1400" b="1" dirty="0" smtClean="0">
                <a:solidFill>
                  <a:prstClr val="black"/>
                </a:solidFill>
              </a:rPr>
              <a:t>a</a:t>
            </a:r>
            <a:r>
              <a:rPr lang="ru-RU" sz="1400" b="1" dirty="0" smtClean="0">
                <a:solidFill>
                  <a:prstClr val="black"/>
                </a:solidFill>
              </a:rPr>
              <a:t>/</a:t>
            </a:r>
            <a:r>
              <a:rPr lang="en-US" sz="1400" b="1" dirty="0" smtClean="0">
                <a:solidFill>
                  <a:prstClr val="black"/>
                </a:solidFill>
              </a:rPr>
              <a:t>x </a:t>
            </a:r>
            <a:r>
              <a:rPr lang="en-US" sz="1400" b="1" dirty="0">
                <a:solidFill>
                  <a:prstClr val="black"/>
                </a:solidFill>
              </a:rPr>
              <a:t>+ b</a:t>
            </a:r>
            <a:endParaRPr lang="ru-RU" sz="1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57158" y="138873"/>
            <a:ext cx="8643998" cy="4058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Графическая интерпретация и свойства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стандартной степенной модели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812485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СТЕПЕННАЯ МОДЕЛЬ: </a:t>
            </a:r>
            <a:r>
              <a:rPr lang="en-US" sz="1400" b="1" u="sng" dirty="0" smtClean="0"/>
              <a:t>y = </a:t>
            </a:r>
            <a:r>
              <a:rPr lang="en-US" sz="1400" b="1" u="sng" dirty="0" err="1" smtClean="0"/>
              <a:t>ax</a:t>
            </a:r>
            <a:r>
              <a:rPr lang="en-US" sz="1400" b="1" u="sng" baseline="30000" dirty="0" err="1" smtClean="0"/>
              <a:t>b</a:t>
            </a:r>
            <a:endParaRPr lang="ru-RU" sz="1400" b="1" u="sng" baseline="300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11087"/>
              </p:ext>
            </p:extLst>
          </p:nvPr>
        </p:nvGraphicFramePr>
        <p:xfrm>
          <a:off x="357158" y="1268760"/>
          <a:ext cx="8391307" cy="3243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622"/>
                <a:gridCol w="700831"/>
                <a:gridCol w="1051245"/>
                <a:gridCol w="840997"/>
                <a:gridCol w="1243179"/>
                <a:gridCol w="1296144"/>
                <a:gridCol w="1224136"/>
                <a:gridCol w="1368153"/>
              </a:tblGrid>
              <a:tr h="9046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Производная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производной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Изменение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производной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График модели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Направление зависимости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Степень зависимости 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87934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 &gt; 1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y' = abx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</a:rPr>
                        <a:t>b-1</a:t>
                      </a:r>
                      <a:endParaRPr lang="ru-RU" sz="1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увеличивается при росте Х 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положительный наклон с ростом угла наклона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прямая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при росте Х снижается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787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b &gt; 0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/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' =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abx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</a:rPr>
                        <a:t>b-1</a:t>
                      </a:r>
                      <a:endParaRPr lang="ru-RU" sz="1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снижается при росте Х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положительный с убыванием угла наклона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прямая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при росте Х снижается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78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 &gt; 0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 &lt; 0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y' =</a:t>
                      </a:r>
                    </a:p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-bax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</a:rPr>
                        <a:t>-b-1</a:t>
                      </a:r>
                      <a:endParaRPr lang="ru-RU" sz="1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снижается при росте Х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отрицательный с убыванием угла наклона 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обратная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при росте Х снижается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861905"/>
              </p:ext>
            </p:extLst>
          </p:nvPr>
        </p:nvGraphicFramePr>
        <p:xfrm>
          <a:off x="357158" y="4653137"/>
          <a:ext cx="2702674" cy="172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162750"/>
              </p:ext>
            </p:extLst>
          </p:nvPr>
        </p:nvGraphicFramePr>
        <p:xfrm>
          <a:off x="3275856" y="4653136"/>
          <a:ext cx="273630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173156"/>
              </p:ext>
            </p:extLst>
          </p:nvPr>
        </p:nvGraphicFramePr>
        <p:xfrm>
          <a:off x="6157576" y="4653136"/>
          <a:ext cx="2879148" cy="1800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21487" y="6414062"/>
            <a:ext cx="296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err="1" smtClean="0">
                <a:solidFill>
                  <a:prstClr val="black"/>
                </a:solidFill>
              </a:rPr>
              <a:t>ax</a:t>
            </a:r>
            <a:r>
              <a:rPr lang="en-US" sz="1400" b="1" baseline="30000" dirty="0" err="1" smtClean="0">
                <a:solidFill>
                  <a:prstClr val="black"/>
                </a:solidFill>
              </a:rPr>
              <a:t>b</a:t>
            </a:r>
            <a:r>
              <a:rPr lang="en-US" sz="1400" b="1" baseline="30000" dirty="0" smtClean="0">
                <a:solidFill>
                  <a:prstClr val="black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(b&gt;1)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88223" y="6446082"/>
            <a:ext cx="2851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err="1" smtClean="0">
                <a:solidFill>
                  <a:prstClr val="black"/>
                </a:solidFill>
              </a:rPr>
              <a:t>ax</a:t>
            </a:r>
            <a:r>
              <a:rPr lang="en-US" sz="1400" b="1" baseline="30000" dirty="0" err="1" smtClean="0">
                <a:solidFill>
                  <a:prstClr val="black"/>
                </a:solidFill>
              </a:rPr>
              <a:t>b</a:t>
            </a:r>
            <a:r>
              <a:rPr lang="en-US" sz="1400" b="1" baseline="30000" dirty="0" smtClean="0">
                <a:solidFill>
                  <a:prstClr val="black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(b&gt;0)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69208" y="6519947"/>
            <a:ext cx="296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smtClean="0">
                <a:solidFill>
                  <a:prstClr val="black"/>
                </a:solidFill>
              </a:rPr>
              <a:t>ax </a:t>
            </a:r>
            <a:r>
              <a:rPr lang="en-US" sz="1400" b="1" baseline="30000" dirty="0" smtClean="0">
                <a:solidFill>
                  <a:prstClr val="black"/>
                </a:solidFill>
              </a:rPr>
              <a:t>-b </a:t>
            </a:r>
            <a:r>
              <a:rPr lang="en-US" sz="1400" b="1" dirty="0" smtClean="0">
                <a:solidFill>
                  <a:prstClr val="black"/>
                </a:solidFill>
              </a:rPr>
              <a:t>(b&lt;0)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72339" y="142852"/>
            <a:ext cx="8643998" cy="4058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Графическая интерпретация и свойства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стандартной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показательной модели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812485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ПОКАЗАТЕЛЬНАЯ МОДЕЛЬ: </a:t>
            </a:r>
            <a:r>
              <a:rPr lang="en-US" sz="1400" b="1" u="sng" dirty="0" smtClean="0"/>
              <a:t>y = </a:t>
            </a:r>
            <a:r>
              <a:rPr lang="en-US" sz="1400" b="1" u="sng" dirty="0" err="1" smtClean="0"/>
              <a:t>ab</a:t>
            </a:r>
            <a:r>
              <a:rPr lang="en-US" sz="1400" b="1" u="sng" baseline="30000" dirty="0" err="1"/>
              <a:t>x</a:t>
            </a:r>
            <a:endParaRPr lang="ru-RU" sz="1400" b="1" u="sng" baseline="300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756503"/>
              </p:ext>
            </p:extLst>
          </p:nvPr>
        </p:nvGraphicFramePr>
        <p:xfrm>
          <a:off x="357158" y="1268761"/>
          <a:ext cx="8391307" cy="3078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622"/>
                <a:gridCol w="700831"/>
                <a:gridCol w="1051245"/>
                <a:gridCol w="1004056"/>
                <a:gridCol w="1584176"/>
                <a:gridCol w="1224136"/>
                <a:gridCol w="936104"/>
                <a:gridCol w="1224137"/>
              </a:tblGrid>
              <a:tr h="9023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Производная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производной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Изменение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производной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График модели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Направление зависимости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Степень зависимости 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94066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 &gt; 1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' =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ab</a:t>
                      </a:r>
                      <a:r>
                        <a:rPr lang="en-US" sz="1200" baseline="3000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ln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(b)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увеличивается при росте Х в равное количество раз. Коэффициент роста =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положительный наклон с ростом угла наклона в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раз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прямая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при росте Х увеличивается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2788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b &gt; 0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/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' =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ab</a:t>
                      </a:r>
                      <a:r>
                        <a:rPr lang="en-US" sz="1200" baseline="3000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ln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(b)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снижается при росте Х в равное количество раз. Коэффициент снижения =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отрицательный наклон с убыванием угла наклона в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b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раз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обратная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при росте Х снижается</a:t>
                      </a:r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741698"/>
              </p:ext>
            </p:extLst>
          </p:nvPr>
        </p:nvGraphicFramePr>
        <p:xfrm>
          <a:off x="611560" y="4437113"/>
          <a:ext cx="3312368" cy="2016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490065"/>
              </p:ext>
            </p:extLst>
          </p:nvPr>
        </p:nvGraphicFramePr>
        <p:xfrm>
          <a:off x="4723628" y="4436489"/>
          <a:ext cx="381642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55576" y="6452713"/>
            <a:ext cx="296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err="1" smtClean="0">
                <a:solidFill>
                  <a:prstClr val="black"/>
                </a:solidFill>
              </a:rPr>
              <a:t>ab</a:t>
            </a:r>
            <a:r>
              <a:rPr lang="en-US" sz="1400" b="1" baseline="30000" dirty="0" err="1">
                <a:solidFill>
                  <a:prstClr val="black"/>
                </a:solidFill>
              </a:rPr>
              <a:t>x</a:t>
            </a:r>
            <a:r>
              <a:rPr lang="en-US" sz="1400" b="1" baseline="30000" dirty="0" smtClean="0">
                <a:solidFill>
                  <a:prstClr val="black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(b&gt;1)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063" y="6466160"/>
            <a:ext cx="296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en-US" sz="1400" b="1" dirty="0" err="1" smtClean="0">
                <a:solidFill>
                  <a:prstClr val="black"/>
                </a:solidFill>
              </a:rPr>
              <a:t>ab</a:t>
            </a:r>
            <a:r>
              <a:rPr lang="en-US" sz="1400" b="1" baseline="30000" dirty="0" err="1" smtClean="0">
                <a:solidFill>
                  <a:prstClr val="black"/>
                </a:solidFill>
              </a:rPr>
              <a:t>x</a:t>
            </a:r>
            <a:r>
              <a:rPr lang="en-US" sz="1400" b="1" baseline="30000" dirty="0" smtClean="0">
                <a:solidFill>
                  <a:prstClr val="black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(b&gt;0)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4766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стандартной парной линейной модели. Метод наименьших квадратов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712058"/>
            <a:ext cx="8749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u="sng" dirty="0" smtClean="0"/>
              <a:t>1 Этап</a:t>
            </a:r>
            <a:r>
              <a:rPr lang="ru-RU" sz="1400" dirty="0" smtClean="0"/>
              <a:t>: Определяются переменные величины </a:t>
            </a:r>
            <a:r>
              <a:rPr lang="en-US" sz="1400" dirty="0" smtClean="0"/>
              <a:t>Y</a:t>
            </a:r>
            <a:r>
              <a:rPr lang="ru-RU" sz="1400" dirty="0" smtClean="0"/>
              <a:t> и </a:t>
            </a:r>
            <a:r>
              <a:rPr lang="en-US" sz="1400" dirty="0" smtClean="0"/>
              <a:t>X</a:t>
            </a:r>
            <a:r>
              <a:rPr lang="ru-RU" sz="1400" dirty="0" smtClean="0"/>
              <a:t>.</a:t>
            </a: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sz="1400" u="sng" dirty="0" smtClean="0"/>
              <a:t>2 Этап:</a:t>
            </a:r>
            <a:r>
              <a:rPr lang="ru-RU" sz="1400" dirty="0" smtClean="0"/>
              <a:t> Формируется статистическая выборка для переменных </a:t>
            </a:r>
            <a:r>
              <a:rPr lang="en-US" sz="1400" dirty="0" smtClean="0"/>
              <a:t>X</a:t>
            </a:r>
            <a:r>
              <a:rPr lang="ru-RU" sz="1400" dirty="0" smtClean="0"/>
              <a:t> и </a:t>
            </a:r>
            <a:r>
              <a:rPr lang="en-US" sz="1400" dirty="0" smtClean="0"/>
              <a:t>Y</a:t>
            </a:r>
            <a:r>
              <a:rPr lang="ru-RU" sz="1400" dirty="0" smtClean="0"/>
              <a:t> (точки данных). </a:t>
            </a:r>
            <a:endParaRPr lang="kk-KZ" sz="1400" dirty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sz="1400" u="sng" dirty="0" smtClean="0"/>
              <a:t>3 Этап:</a:t>
            </a:r>
            <a:r>
              <a:rPr lang="kk-KZ" sz="1400" dirty="0" smtClean="0"/>
              <a:t> Строится </a:t>
            </a:r>
            <a:r>
              <a:rPr lang="kk-KZ" sz="1400" b="1" u="sng" dirty="0" smtClean="0"/>
              <a:t>поле корреляции</a:t>
            </a:r>
            <a:r>
              <a:rPr lang="kk-KZ" sz="1400" dirty="0" smtClean="0"/>
              <a:t> (зависимости)</a:t>
            </a:r>
            <a:endParaRPr lang="ru-RU" sz="14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042990"/>
              </p:ext>
            </p:extLst>
          </p:nvPr>
        </p:nvGraphicFramePr>
        <p:xfrm>
          <a:off x="467544" y="1450722"/>
          <a:ext cx="4907760" cy="305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9512" y="4527920"/>
                <a:ext cx="8640960" cy="233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1400" u="sng" dirty="0" smtClean="0"/>
                  <a:t>4 Этап</a:t>
                </a:r>
                <a:r>
                  <a:rPr lang="ru-RU" sz="1400" dirty="0" smtClean="0"/>
                  <a:t>: Визуально определяется характер распределения точек. Если точки стремятся к графику линейной модели, то зависимость может быть аппроксимирована парной линейной моделью. </a:t>
                </a:r>
              </a:p>
              <a:p>
                <a:pPr algn="just"/>
                <a:r>
                  <a:rPr lang="ru-RU" sz="1400" u="sng" dirty="0" smtClean="0"/>
                  <a:t>5 Этап: </a:t>
                </a:r>
                <a:r>
                  <a:rPr lang="ru-RU" sz="1400" dirty="0" smtClean="0"/>
                  <a:t>Записывается линейная модель в общем виде: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y </a:t>
                </a:r>
                <a:r>
                  <a:rPr lang="en-US" sz="1400" b="1" u="sng" dirty="0">
                    <a:solidFill>
                      <a:prstClr val="black"/>
                    </a:solidFill>
                  </a:rPr>
                  <a:t>= ax +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b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.</a:t>
                </a:r>
                <a:r>
                  <a:rPr lang="ru-RU" sz="1400" b="1" dirty="0" smtClean="0">
                    <a:solidFill>
                      <a:prstClr val="black"/>
                    </a:solidFill>
                  </a:rPr>
                  <a:t> 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Далее необходимо определить параметры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a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и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b.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Сочетаний параметров – бесконечно.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Необходимо определить сочетание, при котором линейная модель была бы максимально приближена к точкам данных, т.е. необходимо найти модель с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минимально возможными остатками.</a:t>
                </a:r>
                <a:endParaRPr lang="ru-RU" sz="1400" b="1" u="sng" dirty="0">
                  <a:solidFill>
                    <a:prstClr val="black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/>
                  <a:t> </a:t>
                </a: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u="sng" dirty="0" smtClean="0"/>
                  <a:t>Условие м</a:t>
                </a:r>
                <a:r>
                  <a:rPr lang="kk-KZ" sz="1600" u="sng" dirty="0" smtClean="0"/>
                  <a:t>аксимальной близости модели</a:t>
                </a:r>
                <a:r>
                  <a:rPr lang="ru-RU" sz="1600" dirty="0" smtClean="0"/>
                  <a:t>: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</m:e>
                    </m:nary>
                  </m:oMath>
                </a14:m>
                <a:r>
                  <a:rPr lang="ru-RU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!!!!!!!          </a:t>
                </a:r>
              </a:p>
              <a:p>
                <a:pPr algn="ctr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1" dirty="0" smtClean="0">
                    <a:solidFill>
                      <a:srgbClr val="C00000"/>
                    </a:solidFill>
                  </a:rPr>
                  <a:t> Метод наименьших квадратов (базируется на мат. анализе)</a:t>
                </a:r>
                <a:endParaRPr lang="kk-KZ" sz="1600" b="1" dirty="0">
                  <a:solidFill>
                    <a:srgbClr val="C00000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endParaRPr lang="ru-RU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527920"/>
                <a:ext cx="8640960" cy="2339102"/>
              </a:xfrm>
              <a:prstGeom prst="rect">
                <a:avLst/>
              </a:prstGeom>
              <a:blipFill rotWithShape="1">
                <a:blip r:embed="rId3"/>
                <a:stretch>
                  <a:fillRect l="-353" t="-261" r="-212" b="-4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единительная линия 2"/>
          <p:cNvCxnSpPr/>
          <p:nvPr/>
        </p:nvCxnSpPr>
        <p:spPr>
          <a:xfrm flipV="1">
            <a:off x="971600" y="1952836"/>
            <a:ext cx="3744416" cy="165618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053481" y="1450722"/>
            <a:ext cx="3384879" cy="23864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59832" y="1431323"/>
            <a:ext cx="1116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/>
                </a:solidFill>
              </a:rPr>
              <a:t>Модель А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6016" y="173910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Модель Б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95284" y="39330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79512" y="1376951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65" name="Стрелка вправо 64"/>
          <p:cNvSpPr/>
          <p:nvPr/>
        </p:nvSpPr>
        <p:spPr>
          <a:xfrm>
            <a:off x="7452320" y="6093296"/>
            <a:ext cx="432048" cy="216024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95535" y="166328"/>
            <a:ext cx="8496945" cy="3823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Возможности метода наименьших квадратов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899592" y="1112494"/>
            <a:ext cx="3223499" cy="1008111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Линейная модель</a:t>
            </a:r>
            <a:endParaRPr lang="ru-RU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668898" y="1112492"/>
            <a:ext cx="3024337" cy="967717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Стандартные не линейные модели</a:t>
            </a:r>
            <a:endParaRPr lang="ru-RU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3227065" y="4162890"/>
            <a:ext cx="2160241" cy="1152128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 стандартные модели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2223309" y="2204864"/>
            <a:ext cx="576064" cy="4846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961763" y="2212447"/>
            <a:ext cx="57606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2298123" y="4450922"/>
            <a:ext cx="79208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544837" y="4388650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920973" y="2887595"/>
            <a:ext cx="1306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3200" dirty="0" smtClean="0"/>
              <a:t>МНК, МЦТ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5596749" y="2883236"/>
            <a:ext cx="1306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3200" dirty="0" smtClean="0"/>
              <a:t>МНК, МЦТ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115573" y="5733256"/>
            <a:ext cx="1306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sz="3200" dirty="0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51520" y="4250673"/>
            <a:ext cx="1885064" cy="90651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Модель приводится к линейной</a:t>
            </a:r>
            <a:endParaRPr lang="ru-RU" dirty="0"/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6516216" y="4250672"/>
            <a:ext cx="2232248" cy="90651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Модель не приводится к линейной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41006" y="5661248"/>
            <a:ext cx="143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3200" dirty="0" smtClean="0"/>
              <a:t>МНК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5318517" y="5733256"/>
            <a:ext cx="374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3200" dirty="0" smtClean="0"/>
              <a:t>Метод итераций </a:t>
            </a:r>
            <a:endParaRPr lang="ru-RU" sz="3200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972382" y="5271750"/>
            <a:ext cx="432091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318981" y="5286511"/>
            <a:ext cx="504056" cy="4072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8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95535" y="166328"/>
            <a:ext cx="8496945" cy="7423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Последовательность действий в МНК (если система уравнений не известна)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052736"/>
            <a:ext cx="79928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выбор функции для аппроксимации</a:t>
            </a:r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 smtClean="0"/>
              <a:t>Математическая запись выражения для суммы квадратов остатков как функции от параметров модели</a:t>
            </a:r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r>
              <a:rPr lang="ru-RU" dirty="0" smtClean="0"/>
              <a:t>Нахождение с помощью мат. анализа критической точки данной функции:</a:t>
            </a:r>
          </a:p>
          <a:p>
            <a:r>
              <a:rPr lang="ru-RU" dirty="0"/>
              <a:t> </a:t>
            </a:r>
            <a:r>
              <a:rPr lang="ru-RU" dirty="0" smtClean="0"/>
              <a:t>     - нахождение частных производных;</a:t>
            </a:r>
          </a:p>
          <a:p>
            <a:r>
              <a:rPr lang="ru-RU" dirty="0"/>
              <a:t> </a:t>
            </a:r>
            <a:r>
              <a:rPr lang="ru-RU" dirty="0" smtClean="0"/>
              <a:t>     - приравнивание их к нулю;</a:t>
            </a:r>
          </a:p>
          <a:p>
            <a:r>
              <a:rPr lang="ru-RU" dirty="0"/>
              <a:t> </a:t>
            </a:r>
            <a:r>
              <a:rPr lang="ru-RU" dirty="0" smtClean="0"/>
              <a:t>     - запись полученных уравнений в систему;</a:t>
            </a:r>
          </a:p>
          <a:p>
            <a:r>
              <a:rPr lang="ru-RU" dirty="0"/>
              <a:t> </a:t>
            </a:r>
            <a:r>
              <a:rPr lang="ru-RU" dirty="0" smtClean="0"/>
              <a:t>     - решение системы относительно неизвестных параметров (найдена критическая точка для функции суммы квадратов остатков</a:t>
            </a:r>
          </a:p>
          <a:p>
            <a:endParaRPr lang="ru-RU" dirty="0" smtClean="0"/>
          </a:p>
          <a:p>
            <a:r>
              <a:rPr lang="ru-RU" dirty="0" smtClean="0"/>
              <a:t>4) проверка критической точки на минимум</a:t>
            </a:r>
          </a:p>
          <a:p>
            <a:endParaRPr lang="ru-RU" dirty="0"/>
          </a:p>
          <a:p>
            <a:r>
              <a:rPr lang="ru-RU" dirty="0" smtClean="0"/>
              <a:t>5) если критическая точка – точка минимум, то параметры выбранной модели найдены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0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4766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стандартной гиперболической модели.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712058"/>
            <a:ext cx="8749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u="sng" dirty="0" smtClean="0">
                <a:solidFill>
                  <a:prstClr val="black"/>
                </a:solidFill>
              </a:rPr>
              <a:t>1 Этап</a:t>
            </a:r>
            <a:r>
              <a:rPr lang="ru-RU" sz="1400" dirty="0" smtClean="0">
                <a:solidFill>
                  <a:prstClr val="black"/>
                </a:solidFill>
              </a:rPr>
              <a:t>: Определяются переменные величины </a:t>
            </a:r>
            <a:r>
              <a:rPr lang="en-US" sz="1400" dirty="0" smtClean="0">
                <a:solidFill>
                  <a:prstClr val="black"/>
                </a:solidFill>
              </a:rPr>
              <a:t>Y</a:t>
            </a:r>
            <a:r>
              <a:rPr lang="ru-RU" sz="1400" dirty="0" smtClean="0">
                <a:solidFill>
                  <a:prstClr val="black"/>
                </a:solidFill>
              </a:rPr>
              <a:t> и </a:t>
            </a:r>
            <a:r>
              <a:rPr lang="en-US" sz="1400" dirty="0" smtClean="0">
                <a:solidFill>
                  <a:prstClr val="black"/>
                </a:solidFill>
              </a:rPr>
              <a:t>X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sz="1400" u="sng" dirty="0" smtClean="0">
                <a:solidFill>
                  <a:prstClr val="black"/>
                </a:solidFill>
              </a:rPr>
              <a:t>2 Этап:</a:t>
            </a:r>
            <a:r>
              <a:rPr lang="ru-RU" sz="1400" dirty="0" smtClean="0">
                <a:solidFill>
                  <a:prstClr val="black"/>
                </a:solidFill>
              </a:rPr>
              <a:t> Формируется статистическая выборка для переменных </a:t>
            </a:r>
            <a:r>
              <a:rPr lang="en-US" sz="1400" dirty="0" smtClean="0">
                <a:solidFill>
                  <a:prstClr val="black"/>
                </a:solidFill>
              </a:rPr>
              <a:t>X</a:t>
            </a:r>
            <a:r>
              <a:rPr lang="ru-RU" sz="1400" dirty="0" smtClean="0">
                <a:solidFill>
                  <a:prstClr val="black"/>
                </a:solidFill>
              </a:rPr>
              <a:t> и </a:t>
            </a:r>
            <a:r>
              <a:rPr lang="en-US" sz="1400" dirty="0" smtClean="0">
                <a:solidFill>
                  <a:prstClr val="black"/>
                </a:solidFill>
              </a:rPr>
              <a:t>Y</a:t>
            </a:r>
            <a:r>
              <a:rPr lang="ru-RU" sz="1400" dirty="0" smtClean="0">
                <a:solidFill>
                  <a:prstClr val="black"/>
                </a:solidFill>
              </a:rPr>
              <a:t> (точки данных). </a:t>
            </a:r>
            <a:endParaRPr lang="kk-KZ" sz="1400" dirty="0">
              <a:solidFill>
                <a:prstClr val="black"/>
              </a:solidFill>
            </a:endParaRP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sz="1400" u="sng" dirty="0" smtClean="0">
                <a:solidFill>
                  <a:prstClr val="black"/>
                </a:solidFill>
              </a:rPr>
              <a:t>3 Этап:</a:t>
            </a:r>
            <a:r>
              <a:rPr lang="kk-KZ" sz="1400" dirty="0" smtClean="0">
                <a:solidFill>
                  <a:prstClr val="black"/>
                </a:solidFill>
              </a:rPr>
              <a:t> Строится </a:t>
            </a:r>
            <a:r>
              <a:rPr lang="kk-KZ" sz="1400" b="1" u="sng" dirty="0" smtClean="0">
                <a:solidFill>
                  <a:prstClr val="black"/>
                </a:solidFill>
              </a:rPr>
              <a:t>поле корреляции</a:t>
            </a:r>
            <a:r>
              <a:rPr lang="kk-KZ" sz="1400" dirty="0" smtClean="0">
                <a:solidFill>
                  <a:prstClr val="black"/>
                </a:solidFill>
              </a:rPr>
              <a:t> (зависимости)</a:t>
            </a:r>
            <a:endParaRPr lang="ru-RU" sz="1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05272" y="1450594"/>
                <a:ext cx="864096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1400" u="sng" dirty="0" smtClean="0">
                    <a:solidFill>
                      <a:prstClr val="black"/>
                    </a:solidFill>
                  </a:rPr>
                  <a:t>4 Этап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: Визуально определяется характер распределения точек.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Если точки стремятся к графику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гиперболической модели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, то зависимость может быть аппроксимирована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парной гиперболической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моделью. </a:t>
                </a:r>
              </a:p>
              <a:p>
                <a:pPr algn="just"/>
                <a:r>
                  <a:rPr lang="ru-RU" sz="1400" u="sng" dirty="0" smtClean="0">
                    <a:solidFill>
                      <a:prstClr val="black"/>
                    </a:solidFill>
                  </a:rPr>
                  <a:t>5 Этап: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Записывается гиперболическая модель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в общем виде: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y </a:t>
                </a:r>
                <a:r>
                  <a:rPr lang="en-US" sz="1400" b="1" u="sng" dirty="0">
                    <a:solidFill>
                      <a:prstClr val="black"/>
                    </a:solidFill>
                  </a:rPr>
                  <a:t>=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x </a:t>
                </a:r>
                <a:r>
                  <a:rPr lang="en-US" sz="1400" b="1" u="sng" dirty="0">
                    <a:solidFill>
                      <a:prstClr val="black"/>
                    </a:solidFill>
                  </a:rPr>
                  <a:t>+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b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.</a:t>
                </a:r>
                <a:r>
                  <a:rPr lang="ru-RU" sz="1400" b="1" dirty="0" smtClean="0">
                    <a:solidFill>
                      <a:prstClr val="black"/>
                    </a:solidFill>
                  </a:rPr>
                  <a:t> 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Далее необходимо определить параметры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a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и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b.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Сочетаний параметров – бесконечно.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Необходимо определить сочетание, при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котором гиперболическая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модель была бы максимально приближена к точкам данных, т.е.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необходимо найти модель с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минимально возможными остатками.</a:t>
                </a:r>
                <a:endParaRPr lang="ru-RU" sz="1400" b="1" u="sng" dirty="0">
                  <a:solidFill>
                    <a:prstClr val="black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u="sng" dirty="0" smtClean="0">
                    <a:solidFill>
                      <a:prstClr val="black"/>
                    </a:solidFill>
                  </a:rPr>
                  <a:t>Условие м</a:t>
                </a:r>
                <a:r>
                  <a:rPr lang="kk-KZ" sz="1600" u="sng" dirty="0" smtClean="0">
                    <a:solidFill>
                      <a:prstClr val="black"/>
                    </a:solidFill>
                  </a:rPr>
                  <a:t>аксимальной близости модели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: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</m:e>
                    </m:nary>
                  </m:oMath>
                </a14:m>
                <a:r>
                  <a:rPr lang="ru-RU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!!!!!!!          </a:t>
                </a:r>
              </a:p>
              <a:p>
                <a:pPr algn="ctr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1" dirty="0" smtClean="0">
                    <a:solidFill>
                      <a:srgbClr val="C00000"/>
                    </a:solidFill>
                  </a:rPr>
                  <a:t> Метод наименьших квадратов (базируется на мат. анализе)</a:t>
                </a:r>
                <a:endParaRPr lang="kk-KZ" sz="1600" b="1" dirty="0">
                  <a:solidFill>
                    <a:srgbClr val="C00000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endParaRPr lang="ru-RU" sz="1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72" y="1450594"/>
                <a:ext cx="8640960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53" t="-239" r="-212" b="-40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Стрелка вправо 64"/>
          <p:cNvSpPr/>
          <p:nvPr/>
        </p:nvSpPr>
        <p:spPr>
          <a:xfrm>
            <a:off x="7167005" y="2747136"/>
            <a:ext cx="432048" cy="216024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845" y="116632"/>
            <a:ext cx="8749636" cy="6480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стандартной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парной гиперболической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модели.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327169" y="908720"/>
                <a:ext cx="56849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S 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16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расчт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kk-KZ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  <m:r>
                          <a:rPr lang="en-US" sz="16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ru-RU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endParaRPr lang="ru-RU" sz="1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69" y="908720"/>
                <a:ext cx="5684991" cy="338554"/>
              </a:xfrm>
              <a:prstGeom prst="rect">
                <a:avLst/>
              </a:prstGeom>
              <a:blipFill rotWithShape="1">
                <a:blip r:embed="rId2"/>
                <a:stretch>
                  <a:fillRect l="-644" t="-107143" b="-169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57159" y="1478271"/>
                <a:ext cx="8535322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prstClr val="black"/>
                        </a:solidFill>
                        <a:latin typeface="Cambria Math"/>
                      </a:rPr>
                      <m:t>𝑺</m:t>
                    </m:r>
                    <m:r>
                      <a:rPr lang="en-US" sz="1600" b="1" i="1" smtClean="0">
                        <a:solidFill>
                          <a:prstClr val="black"/>
                        </a:solidFill>
                        <a:latin typeface="Cambria Math"/>
                      </a:rPr>
                      <m:t>= </m:t>
                    </m:r>
                  </m:oMath>
                </a14:m>
                <a:r>
                  <a:rPr lang="en-US" sz="1600" b="1" dirty="0" smtClean="0">
                    <a:solidFill>
                      <a:prstClr val="black"/>
                    </a:solidFill>
                  </a:rPr>
                  <a:t>f (a, b) –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сумма квадратов остатков есть функция от параметров модели</a:t>
                </a:r>
              </a:p>
              <a:p>
                <a:endParaRPr lang="ru-RU" sz="1600" b="1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1600" b="1" u="sng" dirty="0" smtClean="0">
                    <a:solidFill>
                      <a:prstClr val="black"/>
                    </a:solidFill>
                  </a:rPr>
                  <a:t>Цель: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Определить параметры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при которых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(задача из мат. анализа на определение минимума функции)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u="sng" dirty="0" smtClean="0">
                    <a:solidFill>
                      <a:prstClr val="black"/>
                    </a:solidFill>
                  </a:rPr>
                  <a:t>Свойство критической точки: </a:t>
                </a:r>
              </a:p>
              <a:p>
                <a:endParaRPr lang="ru-RU" sz="1600" b="1" u="sng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b="1" dirty="0" smtClean="0">
                    <a:solidFill>
                      <a:prstClr val="black"/>
                    </a:solidFill>
                  </a:rPr>
                  <a:t>«Производная в </a:t>
                </a:r>
                <a:r>
                  <a:rPr lang="ru-RU" b="1" u="sng" dirty="0" smtClean="0">
                    <a:solidFill>
                      <a:prstClr val="black"/>
                    </a:solidFill>
                  </a:rPr>
                  <a:t>критической точке </a:t>
                </a:r>
                <a:r>
                  <a:rPr lang="ru-RU" b="1" dirty="0" smtClean="0">
                    <a:solidFill>
                      <a:prstClr val="black"/>
                    </a:solidFill>
                  </a:rPr>
                  <a:t>равна нулю» !!!!!!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        </a:t>
                </a:r>
              </a:p>
              <a:p>
                <a:endParaRPr lang="ru-RU" sz="1600" b="1" dirty="0">
                  <a:solidFill>
                    <a:prstClr val="black"/>
                  </a:solidFill>
                </a:endParaRPr>
              </a:p>
              <a:p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 Последовательность нахождения параметров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(координаты критической точки):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1) определяется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S': 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; </a:t>
                </a:r>
                <a:r>
                  <a:rPr lang="en-US" sz="1600" b="1" dirty="0" err="1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 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2)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= 0 (свойство критической точки):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(b = const)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=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0; </a:t>
                </a:r>
                <a:r>
                  <a:rPr lang="en-US" sz="1600" b="1" dirty="0" err="1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(a 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= const)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= 0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3) Из полученных уравнений формируется система уравнений с двумя неизвестными параметрами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(координатами критической	 точки) 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4) Определяется: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является ли критическая точка минимумом или максимумом!!!!!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5) Если критическая точка –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минимум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, то полученные значения и есть параметры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гиперболической модели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, которая ближе остальных расположена к точкам данных.</a:t>
                </a:r>
                <a:endParaRPr lang="en-US" sz="1600" b="1" dirty="0" smtClean="0">
                  <a:solidFill>
                    <a:prstClr val="black"/>
                  </a:solidFill>
                </a:endParaRPr>
              </a:p>
              <a:p>
                <a:endParaRPr lang="ru-RU" sz="16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9" y="1478271"/>
                <a:ext cx="8535322" cy="5293757"/>
              </a:xfrm>
              <a:prstGeom prst="rect">
                <a:avLst/>
              </a:prstGeom>
              <a:blipFill rotWithShape="1">
                <a:blip r:embed="rId3"/>
                <a:stretch>
                  <a:fillRect l="-429" t="-345" r="-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трелка вниз 14"/>
          <p:cNvSpPr/>
          <p:nvPr/>
        </p:nvSpPr>
        <p:spPr>
          <a:xfrm>
            <a:off x="4067944" y="3677272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49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4046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стандартной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парной гиперболической модели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655" y="703729"/>
            <a:ext cx="6048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black"/>
                </a:solidFill>
              </a:rPr>
              <a:t>Упростим условие: </a:t>
            </a:r>
            <a:r>
              <a:rPr lang="ru-RU" sz="1200" b="1" u="sng" dirty="0" smtClean="0">
                <a:solidFill>
                  <a:prstClr val="black"/>
                </a:solidFill>
              </a:rPr>
              <a:t>«Предположим, что у нас всего две точки данных»           </a:t>
            </a:r>
            <a:endParaRPr lang="ru-RU" sz="1200" b="1" u="sng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123655" y="1268761"/>
                <a:ext cx="892899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100" b="1" dirty="0" smtClean="0">
                    <a:solidFill>
                      <a:prstClr val="black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400" b="1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400" b="1" i="1" baseline="30000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1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1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расчт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kk-KZ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4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  <m:r>
                          <a:rPr lang="en-US" sz="1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ru-RU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4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ru-RU" sz="1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ru-RU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ru-RU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sz="14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1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ru-RU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4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sz="14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  <m:r>
                              <a:rPr lang="en-US" sz="14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</m:e>
                    </m:nary>
                  </m:oMath>
                </a14:m>
                <a:endParaRPr lang="ru-RU" sz="1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55" y="1268761"/>
                <a:ext cx="8928992" cy="307777"/>
              </a:xfrm>
              <a:prstGeom prst="rect">
                <a:avLst/>
              </a:prstGeom>
              <a:blipFill rotWithShape="1">
                <a:blip r:embed="rId2"/>
                <a:stretch>
                  <a:fillRect t="-100000" b="-15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низ 10"/>
          <p:cNvSpPr/>
          <p:nvPr/>
        </p:nvSpPr>
        <p:spPr>
          <a:xfrm>
            <a:off x="3387842" y="1021437"/>
            <a:ext cx="250032" cy="247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67671" y="1768640"/>
                <a:ext cx="8640960" cy="5637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(b = const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= ((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)' + ((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)' 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)' +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)‘ 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endParaRPr lang="en-US" sz="1600" baseline="-25000" dirty="0" smtClean="0">
                  <a:solidFill>
                    <a:prstClr val="black"/>
                  </a:solidFill>
                </a:endParaRP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(b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const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= 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= 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0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(</a:t>
                </a:r>
                <a:endParaRPr lang="en-US" sz="1600" dirty="0">
                  <a:solidFill>
                    <a:prstClr val="black"/>
                  </a:solidFill>
                </a:endParaRP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b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b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a(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b(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endParaRPr lang="en-US" sz="1600" baseline="-25000" dirty="0" smtClean="0">
                  <a:solidFill>
                    <a:prstClr val="black"/>
                  </a:solidFill>
                </a:endParaRPr>
              </a:p>
              <a:p>
                <a:endParaRPr lang="en-US" baseline="-25000" dirty="0" smtClean="0">
                  <a:solidFill>
                    <a:prstClr val="black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prstClr val="black"/>
                        </a:solidFill>
                        <a:latin typeface="Cambria Math"/>
                      </a:rPr>
                      <m:t>𝑎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ru-RU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en-US" i="1" baseline="-25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</m:den>
                        </m:f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  <m:r>
                          <a:rPr lang="en-US" i="1" baseline="30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𝑏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1/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/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ru-RU" dirty="0" smtClean="0">
                    <a:solidFill>
                      <a:prstClr val="black"/>
                    </a:solidFill>
                  </a:rPr>
                  <a:t>)</a:t>
                </a:r>
                <a:r>
                  <a:rPr lang="en-US" baseline="-25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(</a:t>
                </a:r>
                <a:r>
                  <a:rPr lang="kk-KZ" b="1" dirty="0" smtClean="0">
                    <a:solidFill>
                      <a:srgbClr val="C00000"/>
                    </a:solidFill>
                  </a:rPr>
                  <a:t>условие, при котором </a:t>
                </a:r>
                <a:r>
                  <a:rPr lang="en-US" b="1" dirty="0">
                    <a:solidFill>
                      <a:srgbClr val="C00000"/>
                    </a:solidFill>
                  </a:rPr>
                  <a:t>S'</a:t>
                </a:r>
                <a:r>
                  <a:rPr lang="en-US" b="1" baseline="-25000" dirty="0">
                    <a:solidFill>
                      <a:srgbClr val="C00000"/>
                    </a:solidFill>
                  </a:rPr>
                  <a:t>a</a:t>
                </a:r>
                <a:r>
                  <a:rPr lang="en-US" b="1" dirty="0">
                    <a:solidFill>
                      <a:srgbClr val="C00000"/>
                    </a:solidFill>
                  </a:rPr>
                  <a:t>(b = const) =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0</a:t>
                </a:r>
                <a:r>
                  <a:rPr lang="ru-RU" b="1" dirty="0" smtClean="0">
                    <a:solidFill>
                      <a:srgbClr val="C00000"/>
                    </a:solidFill>
                  </a:rPr>
                  <a:t>)</a:t>
                </a:r>
                <a:endParaRPr lang="en-US" b="1" dirty="0">
                  <a:solidFill>
                    <a:srgbClr val="C00000"/>
                  </a:solidFill>
                </a:endParaRPr>
              </a:p>
              <a:p>
                <a:pPr algn="ctr"/>
                <a:endParaRPr lang="en-US" dirty="0">
                  <a:solidFill>
                    <a:prstClr val="black"/>
                  </a:solidFill>
                </a:endParaRPr>
              </a:p>
              <a:p>
                <a:r>
                  <a:rPr lang="en-US" sz="1600" dirty="0" err="1" smtClean="0">
                    <a:solidFill>
                      <a:prstClr val="black"/>
                    </a:solidFill>
                  </a:rPr>
                  <a:t>S‘</a:t>
                </a:r>
                <a:r>
                  <a:rPr lang="en-US" sz="1600" baseline="-25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(a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const</a:t>
                </a:r>
                <a:r>
                  <a:rPr lang="en-US" sz="1600" dirty="0">
                    <a:solidFill>
                      <a:prstClr val="black"/>
                    </a:solidFill>
                  </a:rPr>
                  <a:t>) = ((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>
                    <a:solidFill>
                      <a:prstClr val="black"/>
                    </a:solidFill>
                  </a:rPr>
                  <a:t>)</a:t>
                </a:r>
                <a:r>
                  <a:rPr lang="en-US" sz="1600" baseline="30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>
                    <a:solidFill>
                      <a:prstClr val="black"/>
                    </a:solidFill>
                  </a:rPr>
                  <a:t>)' + ((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>
                    <a:solidFill>
                      <a:prstClr val="black"/>
                    </a:solidFill>
                  </a:rPr>
                  <a:t>)</a:t>
                </a:r>
                <a:r>
                  <a:rPr lang="en-US" sz="1600" baseline="30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>
                    <a:solidFill>
                      <a:prstClr val="black"/>
                    </a:solidFill>
                  </a:rPr>
                  <a:t>)' 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>
                    <a:solidFill>
                      <a:prstClr val="black"/>
                    </a:solidFill>
                  </a:rPr>
                  <a:t>)(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>
                    <a:solidFill>
                      <a:prstClr val="black"/>
                    </a:solidFill>
                  </a:rPr>
                  <a:t>)' +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>
                    <a:solidFill>
                      <a:prstClr val="black"/>
                    </a:solidFill>
                  </a:rPr>
                  <a:t>)(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y</a:t>
                </a:r>
                <a:r>
                  <a:rPr lang="en-US" sz="1600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>
                    <a:solidFill>
                      <a:prstClr val="black"/>
                    </a:solidFill>
                  </a:rPr>
                  <a:t>)‘ 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</a:t>
                </a:r>
              </a:p>
              <a:p>
                <a:endParaRPr lang="en-US" sz="1600" baseline="-25000" dirty="0">
                  <a:solidFill>
                    <a:prstClr val="black"/>
                  </a:solidFill>
                </a:endParaRPr>
              </a:p>
              <a:p>
                <a:r>
                  <a:rPr lang="en-US" sz="1600" dirty="0" err="1" smtClean="0">
                    <a:solidFill>
                      <a:prstClr val="black"/>
                    </a:solidFill>
                  </a:rPr>
                  <a:t>S‘</a:t>
                </a:r>
                <a:r>
                  <a:rPr lang="en-US" sz="1600" baseline="-25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(a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const) = 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2(a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0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</a:rPr>
                  <a:t>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b 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b </a:t>
                </a:r>
                <a:r>
                  <a:rPr lang="en-US" sz="1600" dirty="0">
                    <a:solidFill>
                      <a:prstClr val="black"/>
                    </a:solidFill>
                  </a:rPr>
                  <a:t>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b </a:t>
                </a:r>
                <a:r>
                  <a:rPr lang="en-US" sz="1600" dirty="0">
                    <a:solidFill>
                      <a:prstClr val="black"/>
                    </a:solidFill>
                  </a:rPr>
                  <a:t>–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0</a:t>
                </a:r>
              </a:p>
              <a:p>
                <a:r>
                  <a:rPr lang="en-US" sz="1600" dirty="0" smtClean="0">
                    <a:solidFill>
                      <a:prstClr val="black"/>
                    </a:solidFill>
                  </a:rPr>
                  <a:t>a(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baseline="30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1/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)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2b </a:t>
                </a:r>
                <a:r>
                  <a:rPr lang="en-US" sz="1600" dirty="0">
                    <a:solidFill>
                      <a:prstClr val="black"/>
                    </a:solidFill>
                  </a:rPr>
                  <a:t>=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1600" dirty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y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2</a:t>
                </a:r>
                <a:endParaRPr lang="en-US" sz="1600" baseline="-25000" dirty="0">
                  <a:solidFill>
                    <a:prstClr val="black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𝑎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ru-RU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en-US" i="1" baseline="-250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</m:den>
                        </m:f>
                        <m:r>
                          <a:rPr lang="ru-RU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r>
                  <a:rPr lang="en-US" b="1" dirty="0" smtClean="0">
                    <a:solidFill>
                      <a:srgbClr val="C00000"/>
                    </a:solidFill>
                  </a:rPr>
                  <a:t>(</a:t>
                </a:r>
                <a:r>
                  <a:rPr lang="kk-KZ" b="1" dirty="0">
                    <a:solidFill>
                      <a:srgbClr val="C00000"/>
                    </a:solidFill>
                  </a:rPr>
                  <a:t>условие, при котором </a:t>
                </a:r>
                <a:r>
                  <a:rPr lang="en-US" b="1" dirty="0" err="1" smtClean="0">
                    <a:solidFill>
                      <a:srgbClr val="C00000"/>
                    </a:solidFill>
                  </a:rPr>
                  <a:t>S'</a:t>
                </a:r>
                <a:r>
                  <a:rPr lang="en-US" b="1" baseline="-25000" dirty="0" err="1" smtClean="0">
                    <a:solidFill>
                      <a:srgbClr val="C00000"/>
                    </a:solidFill>
                  </a:rPr>
                  <a:t>b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(a </a:t>
                </a:r>
                <a:r>
                  <a:rPr lang="en-US" b="1" dirty="0">
                    <a:solidFill>
                      <a:srgbClr val="C00000"/>
                    </a:solidFill>
                  </a:rPr>
                  <a:t>= const) = 0</a:t>
                </a:r>
                <a:r>
                  <a:rPr lang="ru-RU" b="1" dirty="0">
                    <a:solidFill>
                      <a:srgbClr val="C00000"/>
                    </a:solidFill>
                  </a:rPr>
                  <a:t>)</a:t>
                </a:r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sz="1600" baseline="-25000" dirty="0">
                  <a:solidFill>
                    <a:prstClr val="black"/>
                  </a:solidFill>
                </a:endParaRPr>
              </a:p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71" y="1768640"/>
                <a:ext cx="8640960" cy="5637825"/>
              </a:xfrm>
              <a:prstGeom prst="rect">
                <a:avLst/>
              </a:prstGeom>
              <a:blipFill rotWithShape="1">
                <a:blip r:embed="rId3"/>
                <a:stretch>
                  <a:fillRect l="-423" t="-324" b="-24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35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5486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стандартной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парной гиперболической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модели.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 наименьших квадратов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764704"/>
                <a:ext cx="3519233" cy="1491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i="1" baseline="-25000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ru-RU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f>
                                        <m:fPr>
                                          <m:ctrlPr>
                                            <a:rPr lang="ru-RU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ru-RU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 baseline="-2500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den>
                                      </m:f>
                                      <m:r>
                                        <a:rPr lang="ru-RU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)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𝑛𝑏</m:t>
                                      </m:r>
                                    </m:e>
                                  </m:nary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ru-RU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lang="ru-RU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i="1" baseline="-25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i="1" baseline="-25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den>
                                  </m:f>
                                  <m:r>
                                    <a:rPr lang="ru-RU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ru-RU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ru-RU" b="0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ru-RU" b="0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i="1" baseline="-25000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i="1" baseline="30000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𝑏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ru-RU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f>
                                            <m:fPr>
                                              <m:ctrlPr>
                                                <a:rPr lang="ru-RU" b="0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ru-RU" b="0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i="1" baseline="-25000" smtClean="0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den>
                                          </m:f>
                                        </m:e>
                                      </m:nary>
                                    </m:e>
                                  </m:nary>
                                  <m:r>
                                    <a:rPr lang="ru-RU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eqArr>
                        </m:e>
                      </m:d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64704"/>
                <a:ext cx="3519233" cy="14911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процесс 6"/>
          <p:cNvSpPr/>
          <p:nvPr/>
        </p:nvSpPr>
        <p:spPr>
          <a:xfrm>
            <a:off x="4625752" y="1124744"/>
            <a:ext cx="4122712" cy="1224136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Объединение двух условий в систему. Решение системы относительно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 smtClean="0">
                <a:solidFill>
                  <a:prstClr val="black"/>
                </a:solidFill>
              </a:rPr>
              <a:t>параметров </a:t>
            </a:r>
            <a:r>
              <a:rPr lang="en-US" b="1" dirty="0" smtClean="0">
                <a:solidFill>
                  <a:prstClr val="black"/>
                </a:solidFill>
              </a:rPr>
              <a:t>a</a:t>
            </a:r>
            <a:r>
              <a:rPr lang="ru-RU" b="1" dirty="0" smtClean="0">
                <a:solidFill>
                  <a:prstClr val="black"/>
                </a:solidFill>
              </a:rPr>
              <a:t>,</a:t>
            </a:r>
            <a:r>
              <a:rPr lang="en-US" b="1" dirty="0" smtClean="0">
                <a:solidFill>
                  <a:prstClr val="black"/>
                </a:solidFill>
              </a:rPr>
              <a:t> b </a:t>
            </a:r>
            <a:r>
              <a:rPr lang="ru-RU" sz="1600" dirty="0" smtClean="0">
                <a:solidFill>
                  <a:prstClr val="black"/>
                </a:solidFill>
              </a:rPr>
              <a:t>позволяет определить </a:t>
            </a:r>
            <a:r>
              <a:rPr lang="ru-RU" sz="1600" b="1" dirty="0" smtClean="0">
                <a:solidFill>
                  <a:prstClr val="black"/>
                </a:solidFill>
              </a:rPr>
              <a:t>критическую точку </a:t>
            </a:r>
            <a:r>
              <a:rPr lang="ru-RU" sz="1600" dirty="0" smtClean="0">
                <a:solidFill>
                  <a:prstClr val="black"/>
                </a:solidFill>
              </a:rPr>
              <a:t>для функции </a:t>
            </a:r>
            <a:r>
              <a:rPr lang="en-US" b="1" dirty="0" smtClean="0">
                <a:solidFill>
                  <a:prstClr val="black"/>
                </a:solidFill>
              </a:rPr>
              <a:t>S</a:t>
            </a:r>
            <a:r>
              <a:rPr lang="ru-RU" sz="1600" dirty="0" smtClean="0">
                <a:solidFill>
                  <a:prstClr val="black"/>
                </a:solidFill>
              </a:rPr>
              <a:t>  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Стрелка влево 7"/>
          <p:cNvSpPr/>
          <p:nvPr/>
        </p:nvSpPr>
        <p:spPr>
          <a:xfrm>
            <a:off x="3923928" y="1383598"/>
            <a:ext cx="576064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244245" y="2564904"/>
            <a:ext cx="4111731" cy="356719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Способы решения системы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244245" y="2992180"/>
            <a:ext cx="1440160" cy="64807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</a:rPr>
              <a:t>в</a:t>
            </a:r>
            <a:r>
              <a:rPr lang="ru-RU" sz="1400" dirty="0" smtClean="0">
                <a:solidFill>
                  <a:prstClr val="black"/>
                </a:solidFill>
              </a:rPr>
              <a:t> ручную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5508" y="3861048"/>
            <a:ext cx="1440160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Пакет Анализа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</a:rPr>
              <a:t>M</a:t>
            </a:r>
            <a:r>
              <a:rPr lang="en-US" sz="1400" dirty="0" err="1">
                <a:solidFill>
                  <a:prstClr val="black"/>
                </a:solidFill>
              </a:rPr>
              <a:t>E</a:t>
            </a:r>
            <a:r>
              <a:rPr lang="en-US" sz="1400" dirty="0" err="1" smtClean="0">
                <a:solidFill>
                  <a:prstClr val="black"/>
                </a:solidFill>
              </a:rPr>
              <a:t>xcel</a:t>
            </a:r>
            <a:r>
              <a:rPr lang="en-US" sz="1400" dirty="0" smtClean="0">
                <a:solidFill>
                  <a:prstClr val="black"/>
                </a:solidFill>
              </a:rPr>
              <a:t>)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2987824" y="3032957"/>
            <a:ext cx="1296144" cy="64807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SPSS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Тройная стрелка влево/вправо/вверх 31"/>
          <p:cNvSpPr/>
          <p:nvPr/>
        </p:nvSpPr>
        <p:spPr>
          <a:xfrm rot="10800000">
            <a:off x="1839454" y="2996952"/>
            <a:ext cx="1004354" cy="79208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7864" y="5451321"/>
            <a:ext cx="5433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? Критическая точка – это минимум или максимум функции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332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Проверка критической точки на минимум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983407"/>
              </p:ext>
            </p:extLst>
          </p:nvPr>
        </p:nvGraphicFramePr>
        <p:xfrm>
          <a:off x="323528" y="1124744"/>
          <a:ext cx="39604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759385"/>
              </p:ext>
            </p:extLst>
          </p:nvPr>
        </p:nvGraphicFramePr>
        <p:xfrm>
          <a:off x="4644086" y="3105582"/>
          <a:ext cx="41044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755576" y="541984"/>
            <a:ext cx="3240359" cy="360040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Критическая точка - минимум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858238" y="2528579"/>
            <a:ext cx="3600400" cy="360040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Критическая точка - максимум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777" y="246533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a</a:t>
            </a:r>
            <a:r>
              <a:rPr lang="en-US" sz="1400" dirty="0" smtClean="0">
                <a:solidFill>
                  <a:prstClr val="black"/>
                </a:solidFill>
              </a:rPr>
              <a:t> &lt; 0</a:t>
            </a:r>
          </a:p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b</a:t>
            </a:r>
            <a:r>
              <a:rPr lang="en-US" sz="1400" dirty="0" smtClean="0">
                <a:solidFill>
                  <a:prstClr val="black"/>
                </a:solidFill>
              </a:rPr>
              <a:t> &lt; 0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134076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a</a:t>
            </a:r>
            <a:r>
              <a:rPr lang="en-US" sz="1400" dirty="0" smtClean="0">
                <a:solidFill>
                  <a:prstClr val="black"/>
                </a:solidFill>
              </a:rPr>
              <a:t> &gt; 0</a:t>
            </a:r>
          </a:p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b</a:t>
            </a:r>
            <a:r>
              <a:rPr lang="en-US" sz="1400" dirty="0" smtClean="0">
                <a:solidFill>
                  <a:prstClr val="black"/>
                </a:solidFill>
              </a:rPr>
              <a:t> &gt; 0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3707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a</a:t>
            </a:r>
            <a:r>
              <a:rPr lang="kk-KZ" u="sng" baseline="-25000" dirty="0" smtClean="0">
                <a:solidFill>
                  <a:prstClr val="black"/>
                </a:solidFill>
              </a:rPr>
              <a:t>критич</a:t>
            </a:r>
            <a:endParaRPr lang="ru-RU" u="sng" baseline="-25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152" y="1948898"/>
            <a:ext cx="89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b</a:t>
            </a:r>
            <a:r>
              <a:rPr lang="ru-RU" u="sng" baseline="-25000" dirty="0" err="1" smtClean="0">
                <a:solidFill>
                  <a:prstClr val="black"/>
                </a:solidFill>
              </a:rPr>
              <a:t>критич</a:t>
            </a:r>
            <a:endParaRPr lang="ru-RU" u="sng" baseline="-250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3697" y="1676043"/>
            <a:ext cx="39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 -</a:t>
            </a:r>
            <a:endParaRPr lang="ru-RU" sz="3600" dirty="0">
              <a:solidFill>
                <a:prstClr val="black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339752" y="2420888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1875" y="407707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Критическая точка (</a:t>
            </a:r>
            <a:r>
              <a:rPr lang="en-US" dirty="0" smtClean="0">
                <a:solidFill>
                  <a:prstClr val="black"/>
                </a:solidFill>
              </a:rPr>
              <a:t>a,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b) - </a:t>
            </a:r>
            <a:r>
              <a:rPr lang="ru-RU" sz="2000" u="sng" dirty="0" smtClean="0">
                <a:solidFill>
                  <a:srgbClr val="FF0000"/>
                </a:solidFill>
              </a:rPr>
              <a:t>минимум</a:t>
            </a:r>
            <a:endParaRPr lang="ru-RU" sz="2000" u="sng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8198" y="6254448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Критическая точка (</a:t>
            </a:r>
            <a:r>
              <a:rPr lang="en-US" dirty="0" smtClean="0">
                <a:solidFill>
                  <a:prstClr val="black"/>
                </a:solidFill>
              </a:rPr>
              <a:t>a,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b) - </a:t>
            </a:r>
            <a:r>
              <a:rPr lang="ru-RU" sz="2000" u="sng" dirty="0" smtClean="0">
                <a:solidFill>
                  <a:srgbClr val="FF0000"/>
                </a:solidFill>
              </a:rPr>
              <a:t>максимум</a:t>
            </a:r>
            <a:endParaRPr lang="ru-RU" sz="2000" u="sng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4048" y="447718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a</a:t>
            </a:r>
            <a:r>
              <a:rPr lang="en-US" sz="1400" dirty="0" smtClean="0">
                <a:solidFill>
                  <a:prstClr val="black"/>
                </a:solidFill>
              </a:rPr>
              <a:t> &gt; 0</a:t>
            </a:r>
          </a:p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b</a:t>
            </a:r>
            <a:r>
              <a:rPr lang="en-US" sz="1400" dirty="0" smtClean="0">
                <a:solidFill>
                  <a:prstClr val="black"/>
                </a:solidFill>
              </a:rPr>
              <a:t> &gt; 0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314096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a</a:t>
            </a:r>
            <a:r>
              <a:rPr lang="en-US" sz="1400" dirty="0" smtClean="0">
                <a:solidFill>
                  <a:prstClr val="black"/>
                </a:solidFill>
              </a:rPr>
              <a:t> &lt; 0</a:t>
            </a:r>
          </a:p>
          <a:p>
            <a:r>
              <a:rPr lang="en-US" sz="1400" dirty="0" err="1" smtClean="0">
                <a:solidFill>
                  <a:prstClr val="black"/>
                </a:solidFill>
              </a:rPr>
              <a:t>S'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b</a:t>
            </a:r>
            <a:r>
              <a:rPr lang="en-US" sz="1400" dirty="0" smtClean="0">
                <a:solidFill>
                  <a:prstClr val="black"/>
                </a:solidFill>
              </a:rPr>
              <a:t> &lt; 0 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2329826" y="2397331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6765971" y="4365104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"/>
          <p:cNvSpPr txBox="1"/>
          <p:nvPr/>
        </p:nvSpPr>
        <p:spPr>
          <a:xfrm>
            <a:off x="6138349" y="3968217"/>
            <a:ext cx="540061" cy="6178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prstClr val="black"/>
                </a:solidFill>
              </a:rPr>
              <a:t>  </a:t>
            </a:r>
            <a:r>
              <a:rPr lang="ru-RU" sz="3200" b="1" dirty="0">
                <a:solidFill>
                  <a:prstClr val="black"/>
                </a:solidFill>
              </a:rPr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9975" y="3135039"/>
            <a:ext cx="39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 -</a:t>
            </a: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85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712058"/>
            <a:ext cx="8749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u="sng" dirty="0" smtClean="0">
                <a:solidFill>
                  <a:prstClr val="black"/>
                </a:solidFill>
              </a:rPr>
              <a:t>1 Этап</a:t>
            </a:r>
            <a:r>
              <a:rPr lang="ru-RU" sz="1400" dirty="0" smtClean="0">
                <a:solidFill>
                  <a:prstClr val="black"/>
                </a:solidFill>
              </a:rPr>
              <a:t>: Определяются переменные величины </a:t>
            </a:r>
            <a:r>
              <a:rPr lang="en-US" sz="1400" dirty="0" smtClean="0">
                <a:solidFill>
                  <a:prstClr val="black"/>
                </a:solidFill>
              </a:rPr>
              <a:t>Y</a:t>
            </a:r>
            <a:r>
              <a:rPr lang="ru-RU" sz="1400" dirty="0" smtClean="0">
                <a:solidFill>
                  <a:prstClr val="black"/>
                </a:solidFill>
              </a:rPr>
              <a:t> и </a:t>
            </a:r>
            <a:r>
              <a:rPr lang="en-US" sz="1400" dirty="0" smtClean="0">
                <a:solidFill>
                  <a:prstClr val="black"/>
                </a:solidFill>
              </a:rPr>
              <a:t>X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sz="1400" u="sng" dirty="0" smtClean="0">
                <a:solidFill>
                  <a:prstClr val="black"/>
                </a:solidFill>
              </a:rPr>
              <a:t>2 Этап:</a:t>
            </a:r>
            <a:r>
              <a:rPr lang="ru-RU" sz="1400" dirty="0" smtClean="0">
                <a:solidFill>
                  <a:prstClr val="black"/>
                </a:solidFill>
              </a:rPr>
              <a:t> Формируется статистическая выборка для переменных </a:t>
            </a:r>
            <a:r>
              <a:rPr lang="en-US" sz="1400" dirty="0" smtClean="0">
                <a:solidFill>
                  <a:prstClr val="black"/>
                </a:solidFill>
              </a:rPr>
              <a:t>X</a:t>
            </a:r>
            <a:r>
              <a:rPr lang="ru-RU" sz="1400" dirty="0" smtClean="0">
                <a:solidFill>
                  <a:prstClr val="black"/>
                </a:solidFill>
              </a:rPr>
              <a:t> и </a:t>
            </a:r>
            <a:r>
              <a:rPr lang="en-US" sz="1400" dirty="0" smtClean="0">
                <a:solidFill>
                  <a:prstClr val="black"/>
                </a:solidFill>
              </a:rPr>
              <a:t>Y</a:t>
            </a:r>
            <a:r>
              <a:rPr lang="ru-RU" sz="1400" dirty="0" smtClean="0">
                <a:solidFill>
                  <a:prstClr val="black"/>
                </a:solidFill>
              </a:rPr>
              <a:t> (точки данных). </a:t>
            </a:r>
            <a:endParaRPr lang="kk-KZ" sz="1400" dirty="0">
              <a:solidFill>
                <a:prstClr val="black"/>
              </a:solidFill>
            </a:endParaRP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sz="1400" u="sng" dirty="0" smtClean="0">
                <a:solidFill>
                  <a:prstClr val="black"/>
                </a:solidFill>
              </a:rPr>
              <a:t>3 Этап:</a:t>
            </a:r>
            <a:r>
              <a:rPr lang="kk-KZ" sz="1400" dirty="0" smtClean="0">
                <a:solidFill>
                  <a:prstClr val="black"/>
                </a:solidFill>
              </a:rPr>
              <a:t> Строится </a:t>
            </a:r>
            <a:r>
              <a:rPr lang="kk-KZ" sz="1400" b="1" u="sng" dirty="0" smtClean="0">
                <a:solidFill>
                  <a:prstClr val="black"/>
                </a:solidFill>
              </a:rPr>
              <a:t>поле корреляции</a:t>
            </a:r>
            <a:r>
              <a:rPr lang="kk-KZ" sz="1400" dirty="0" smtClean="0">
                <a:solidFill>
                  <a:prstClr val="black"/>
                </a:solidFill>
              </a:rPr>
              <a:t> (зависимости)</a:t>
            </a:r>
            <a:endParaRPr lang="ru-RU" sz="1400" dirty="0">
              <a:solidFill>
                <a:prstClr val="black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770241"/>
              </p:ext>
            </p:extLst>
          </p:nvPr>
        </p:nvGraphicFramePr>
        <p:xfrm>
          <a:off x="286736" y="1450722"/>
          <a:ext cx="2879148" cy="176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3518" y="3354482"/>
                <a:ext cx="8640960" cy="233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1400" u="sng" dirty="0" smtClean="0">
                    <a:solidFill>
                      <a:prstClr val="black"/>
                    </a:solidFill>
                  </a:rPr>
                  <a:t>4 Этап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: Визуально определяется характер распределения точек. Если точки стремятся к графику степенной модели, то зависимость может быть аппроксимирована парной степенной моделью. </a:t>
                </a:r>
              </a:p>
              <a:p>
                <a:pPr algn="just"/>
                <a:r>
                  <a:rPr lang="ru-RU" sz="1400" u="sng" dirty="0" smtClean="0">
                    <a:solidFill>
                      <a:prstClr val="black"/>
                    </a:solidFill>
                  </a:rPr>
                  <a:t>5 Этап: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Записывается степенная модель в общем виде: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y </a:t>
                </a:r>
                <a:r>
                  <a:rPr lang="en-US" sz="1400" b="1" u="sng" dirty="0">
                    <a:solidFill>
                      <a:prstClr val="black"/>
                    </a:solidFill>
                  </a:rPr>
                  <a:t>= </a:t>
                </a:r>
                <a:r>
                  <a:rPr lang="en-US" sz="1400" b="1" u="sng" dirty="0" err="1" smtClean="0">
                    <a:solidFill>
                      <a:prstClr val="black"/>
                    </a:solidFill>
                  </a:rPr>
                  <a:t>ax</a:t>
                </a:r>
                <a:r>
                  <a:rPr lang="en-US" sz="1400" b="1" u="sng" baseline="30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.</a:t>
                </a:r>
                <a:r>
                  <a:rPr lang="ru-RU" sz="1400" b="1" dirty="0" smtClean="0">
                    <a:solidFill>
                      <a:prstClr val="black"/>
                    </a:solidFill>
                  </a:rPr>
                  <a:t> 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Далее необходимо определить параметры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a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и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b.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Сочетаний параметров – бесконечно.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Необходимо определить сочетание, при котором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степенная модель была бы максимально приближена к точкам данных, т.е. необходимо найти модель с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минимально возможными остатками.</a:t>
                </a:r>
                <a:endParaRPr lang="ru-RU" sz="1400" b="1" u="sng" dirty="0">
                  <a:solidFill>
                    <a:prstClr val="black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u="sng" dirty="0" smtClean="0">
                    <a:solidFill>
                      <a:prstClr val="black"/>
                    </a:solidFill>
                  </a:rPr>
                  <a:t>Условие м</a:t>
                </a:r>
                <a:r>
                  <a:rPr lang="kk-KZ" sz="1600" u="sng" dirty="0" smtClean="0">
                    <a:solidFill>
                      <a:prstClr val="black"/>
                    </a:solidFill>
                  </a:rPr>
                  <a:t>аксимальной близости модели</a:t>
                </a:r>
                <a:r>
                  <a:rPr lang="ru-RU" sz="1600" dirty="0" smtClean="0">
                    <a:solidFill>
                      <a:prstClr val="black"/>
                    </a:solidFill>
                  </a:rPr>
                  <a:t>: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</m:e>
                    </m:nary>
                  </m:oMath>
                </a14:m>
                <a:r>
                  <a:rPr lang="ru-RU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!!!!!!!          </a:t>
                </a:r>
              </a:p>
              <a:p>
                <a:pPr algn="ctr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1" dirty="0" smtClean="0">
                    <a:solidFill>
                      <a:srgbClr val="C00000"/>
                    </a:solidFill>
                  </a:rPr>
                  <a:t> Метод наименьших квадратов (базируется на мат. анализе)</a:t>
                </a:r>
                <a:endParaRPr lang="kk-KZ" sz="1600" b="1" dirty="0">
                  <a:solidFill>
                    <a:srgbClr val="C00000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endParaRPr lang="ru-RU" sz="1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18" y="3354482"/>
                <a:ext cx="8640960" cy="2339102"/>
              </a:xfrm>
              <a:prstGeom prst="rect">
                <a:avLst/>
              </a:prstGeom>
              <a:blipFill rotWithShape="1">
                <a:blip r:embed="rId3"/>
                <a:stretch>
                  <a:fillRect l="-353" t="-260" r="-212" b="-44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84057" y="5589240"/>
                <a:ext cx="630336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S 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16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расчт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kk-KZ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  <m:r>
                          <a:rPr lang="en-US" sz="16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𝒂𝒙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baseline="30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16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endParaRPr lang="ru-RU" sz="1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57" y="5589240"/>
                <a:ext cx="6303363" cy="338554"/>
              </a:xfrm>
              <a:prstGeom prst="rect">
                <a:avLst/>
              </a:prstGeom>
              <a:blipFill rotWithShape="1">
                <a:blip r:embed="rId4"/>
                <a:stretch>
                  <a:fillRect l="-484" t="-109091" b="-17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0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 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0203" y="692696"/>
                <a:ext cx="8535322" cy="590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prstClr val="black"/>
                        </a:solidFill>
                        <a:latin typeface="Cambria Math"/>
                      </a:rPr>
                      <m:t>𝑺</m:t>
                    </m:r>
                    <m:r>
                      <a:rPr lang="en-US" sz="1600" b="1" i="1" smtClean="0">
                        <a:solidFill>
                          <a:prstClr val="black"/>
                        </a:solidFill>
                        <a:latin typeface="Cambria Math"/>
                      </a:rPr>
                      <m:t>= </m:t>
                    </m:r>
                  </m:oMath>
                </a14:m>
                <a:r>
                  <a:rPr lang="en-US" sz="1600" b="1" dirty="0" smtClean="0">
                    <a:solidFill>
                      <a:prstClr val="black"/>
                    </a:solidFill>
                  </a:rPr>
                  <a:t>f (a, b) –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сумма квадратов остатков есть функция от параметров модели</a:t>
                </a:r>
              </a:p>
              <a:p>
                <a:endParaRPr lang="ru-RU" sz="1600" b="1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1600" b="1" u="sng" dirty="0" smtClean="0">
                    <a:solidFill>
                      <a:prstClr val="black"/>
                    </a:solidFill>
                  </a:rPr>
                  <a:t>Цель: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Определить параметры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при которых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(задача из мат. анализа на определение минимума функции)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u="sng" dirty="0" smtClean="0">
                    <a:solidFill>
                      <a:prstClr val="black"/>
                    </a:solidFill>
                  </a:rPr>
                  <a:t>Свойство критической точки: </a:t>
                </a:r>
              </a:p>
              <a:p>
                <a:endParaRPr lang="ru-RU" sz="1600" b="1" u="sng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b="1" dirty="0" smtClean="0">
                    <a:solidFill>
                      <a:prstClr val="black"/>
                    </a:solidFill>
                  </a:rPr>
                  <a:t>«Производная в </a:t>
                </a:r>
                <a:r>
                  <a:rPr lang="ru-RU" b="1" u="sng" dirty="0" smtClean="0">
                    <a:solidFill>
                      <a:prstClr val="black"/>
                    </a:solidFill>
                  </a:rPr>
                  <a:t>критической точке </a:t>
                </a:r>
                <a:r>
                  <a:rPr lang="ru-RU" b="1" dirty="0" smtClean="0">
                    <a:solidFill>
                      <a:prstClr val="black"/>
                    </a:solidFill>
                  </a:rPr>
                  <a:t>равна нулю» !!!!!!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        </a:t>
                </a:r>
              </a:p>
              <a:p>
                <a:endParaRPr lang="ru-RU" sz="1600" b="1" dirty="0">
                  <a:solidFill>
                    <a:prstClr val="black"/>
                  </a:solidFill>
                </a:endParaRPr>
              </a:p>
              <a:p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 Последовательность нахождения параметров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(координаты критической точки):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1) определяется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S': 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; </a:t>
                </a:r>
                <a:r>
                  <a:rPr lang="en-US" sz="1600" b="1" dirty="0" err="1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 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2)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= 0 (свойство критической точки):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(b = const)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=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0; </a:t>
                </a:r>
                <a:r>
                  <a:rPr lang="en-US" sz="1600" b="1" dirty="0" err="1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(a 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= const)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= 0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3) Из полученных уравнений формируется система уравнений с двумя неизвестными параметрами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(координатами критической	 точки)</a:t>
                </a:r>
                <a:endParaRPr lang="en-US" sz="1600" b="1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1600" b="1" dirty="0" smtClean="0">
                    <a:solidFill>
                      <a:srgbClr val="FF0000"/>
                    </a:solidFill>
                  </a:rPr>
                  <a:t>!!!!!!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 </a:t>
                </a:r>
                <a:r>
                  <a:rPr lang="ru-RU" sz="2000" b="1" dirty="0" smtClean="0">
                    <a:solidFill>
                      <a:prstClr val="black"/>
                    </a:solidFill>
                  </a:rPr>
                  <a:t>НО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в итоге получаем нерешаемую систему, в которой неизвестный параметр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b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находится в степени </a:t>
                </a:r>
                <a:r>
                  <a:rPr lang="ru-RU" sz="1600" b="1" dirty="0" smtClean="0">
                    <a:solidFill>
                      <a:srgbClr val="FF0000"/>
                    </a:solidFill>
                  </a:rPr>
                  <a:t>!!!!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  </a:t>
                </a:r>
              </a:p>
              <a:p>
                <a:pPr algn="ctr"/>
                <a:r>
                  <a:rPr lang="ru-RU" sz="1600" b="1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algn="ctr"/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ru-RU" sz="2000" b="1" dirty="0" smtClean="0">
                    <a:solidFill>
                      <a:prstClr val="black"/>
                    </a:solidFill>
                  </a:rPr>
                  <a:t>МНК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1600" b="1" u="sng" dirty="0" smtClean="0">
                    <a:solidFill>
                      <a:prstClr val="black"/>
                    </a:solidFill>
                  </a:rPr>
                  <a:t>применяется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, но предварительно проводится процедура </a:t>
                </a:r>
                <a:r>
                  <a:rPr lang="ru-RU" sz="1600" b="1" u="sng" dirty="0" smtClean="0">
                    <a:solidFill>
                      <a:srgbClr val="FF0000"/>
                    </a:solidFill>
                  </a:rPr>
                  <a:t>ЛИНЕАРИЗАЦИИ СТЕПЕННОЙ МОДЕЛИ (приведение модели к линейному виду) </a:t>
                </a:r>
                <a:endParaRPr lang="ru-RU" sz="1600" b="1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03" y="692696"/>
                <a:ext cx="8535322" cy="5909310"/>
              </a:xfrm>
              <a:prstGeom prst="rect">
                <a:avLst/>
              </a:prstGeom>
              <a:blipFill rotWithShape="1">
                <a:blip r:embed="rId2"/>
                <a:stretch>
                  <a:fillRect l="-357" t="-310" r="-286" b="-4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Стрелка вниз 1"/>
          <p:cNvSpPr/>
          <p:nvPr/>
        </p:nvSpPr>
        <p:spPr>
          <a:xfrm>
            <a:off x="4139952" y="5578476"/>
            <a:ext cx="377912" cy="295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 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251520" y="620688"/>
            <a:ext cx="5688632" cy="410562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ЛИНЕАРИЗАЦИЯ ЧЕРЕЗ ЛОГАРИФМИРОВАНИЕ  </a:t>
            </a:r>
            <a:endParaRPr lang="ru-RU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1520" y="1196752"/>
                <a:ext cx="50405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lg</m:t>
                        </m:r>
                      </m:fName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  <m:func>
                          <m:funcPr>
                            <m:ctrlP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𝑎𝑥</m:t>
                                </m:r>
                                <m:r>
                                  <a:rPr lang="en-US" i="1" baseline="30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 </m:t>
                                </m:r>
                                <m:func>
                                  <m:funcPr>
                                    <m:ctrlPr>
                                      <a:rPr lang="en-US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i="1" baseline="30000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 </m:t>
                            </m:r>
                            <m:func>
                              <m:funcPr>
                                <m:ctrlP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+ </m:t>
                                </m:r>
                                <m:func>
                                  <m:funcPr>
                                    <m:ctrlPr>
                                      <a:rPr lang="en-US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blog</m:t>
                                    </m:r>
                                  </m:fName>
                                  <m:e>
                                    <m:r>
                                      <a:rPr lang="en-US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 smtClean="0">
                    <a:solidFill>
                      <a:prstClr val="black"/>
                    </a:solidFill>
                  </a:rPr>
                  <a:t> 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5040560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242"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8478" y="1750750"/>
                <a:ext cx="66177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u="sng" dirty="0" smtClean="0">
                    <a:solidFill>
                      <a:prstClr val="black"/>
                    </a:solidFill>
                  </a:rPr>
                  <a:t>Введем новые переменные:</a:t>
                </a:r>
                <a:r>
                  <a:rPr lang="ru-RU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:r>
                  <a:rPr lang="en-US" dirty="0" smtClean="0">
                    <a:solidFill>
                      <a:prstClr val="black"/>
                    </a:solidFill>
                  </a:rPr>
                  <a:t>Y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;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 </m:t>
                        </m:r>
                        <m:func>
                          <m:funcPr>
                            <m:ctrlP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;</m:t>
                            </m:r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𝑋</m:t>
                            </m:r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 </m:t>
                            </m:r>
                            <m:func>
                              <m:funcPr>
                                <m:ctrlP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r>
                  <a:rPr lang="en-US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u="sng" dirty="0" smtClean="0">
                    <a:solidFill>
                      <a:prstClr val="black"/>
                    </a:solidFill>
                  </a:rPr>
                  <a:t> </a:t>
                </a:r>
                <a:endParaRPr lang="ru-RU" u="sng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78" y="1750750"/>
                <a:ext cx="6617778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737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5122" y="2134032"/>
                <a:ext cx="6217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 smtClean="0">
                    <a:solidFill>
                      <a:prstClr val="black"/>
                    </a:solidFill>
                  </a:rPr>
                  <a:t>Y = </a:t>
                </a:r>
                <a:r>
                  <a:rPr lang="en-US" u="sng" dirty="0" err="1" smtClean="0">
                    <a:solidFill>
                      <a:prstClr val="black"/>
                    </a:solidFill>
                  </a:rPr>
                  <a:t>bX</a:t>
                </a:r>
                <a:r>
                  <a:rPr lang="en-US" u="sng" dirty="0" smtClean="0">
                    <a:solidFill>
                      <a:prstClr val="black"/>
                    </a:solidFill>
                  </a:rPr>
                  <a:t> + A </a:t>
                </a:r>
                <a:r>
                  <a:rPr lang="en-US" dirty="0" smtClean="0">
                    <a:solidFill>
                      <a:prstClr val="black"/>
                    </a:solidFill>
                  </a:rPr>
                  <a:t>(</a:t>
                </a:r>
                <a:r>
                  <a:rPr lang="ru-RU" dirty="0" smtClean="0">
                    <a:solidFill>
                      <a:prstClr val="black"/>
                    </a:solidFill>
                  </a:rPr>
                  <a:t>линейная</a:t>
                </a:r>
                <a:r>
                  <a:rPr lang="en-US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dirty="0" smtClean="0">
                    <a:solidFill>
                      <a:prstClr val="black"/>
                    </a:solidFill>
                  </a:rPr>
                  <a:t>модель зависимости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 от </m:t>
                        </m:r>
                        <m:func>
                          <m:funcPr>
                            <m:ctrlP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 smtClean="0">
                    <a:solidFill>
                      <a:prstClr val="black"/>
                    </a:solidFill>
                  </a:rPr>
                  <a:t> 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22" y="2134032"/>
                <a:ext cx="6217078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96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трелка вниз 14"/>
          <p:cNvSpPr/>
          <p:nvPr/>
        </p:nvSpPr>
        <p:spPr>
          <a:xfrm>
            <a:off x="899592" y="4114029"/>
            <a:ext cx="252028" cy="3821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2229" y="4496135"/>
            <a:ext cx="403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МНК определяются параметры </a:t>
            </a:r>
            <a:r>
              <a:rPr lang="en-US" dirty="0" smtClean="0">
                <a:solidFill>
                  <a:prstClr val="black"/>
                </a:solidFill>
              </a:rPr>
              <a:t>b, A</a:t>
            </a:r>
            <a:r>
              <a:rPr lang="ru-RU" dirty="0" smtClean="0">
                <a:solidFill>
                  <a:prstClr val="black"/>
                </a:solidFill>
              </a:rPr>
              <a:t>  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409740"/>
              </p:ext>
            </p:extLst>
          </p:nvPr>
        </p:nvGraphicFramePr>
        <p:xfrm>
          <a:off x="5016046" y="2991448"/>
          <a:ext cx="3888432" cy="1975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76056" y="25641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Lg</a:t>
            </a:r>
            <a:r>
              <a:rPr lang="en-US" dirty="0" smtClean="0">
                <a:solidFill>
                  <a:prstClr val="black"/>
                </a:solidFill>
              </a:rPr>
              <a:t>(y)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28276" y="4756501"/>
            <a:ext cx="894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Lg</a:t>
            </a:r>
            <a:r>
              <a:rPr lang="en-US" dirty="0" smtClean="0">
                <a:solidFill>
                  <a:prstClr val="black"/>
                </a:solidFill>
              </a:rPr>
              <a:t>(x)</a:t>
            </a:r>
            <a:endParaRPr lang="ru-RU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31251" y="5384327"/>
                <a:ext cx="5458754" cy="1473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𝑦𝑖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𝐿𝑔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𝑥𝑖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)+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𝑛𝐴</m:t>
                                      </m:r>
                                    </m:e>
                                  </m:nary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d>
                                    <m:dPr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i="1" baseline="-25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e>
                                  </m:d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∗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𝑥𝑖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𝐿𝑔</m:t>
                                      </m:r>
                                      <m:d>
                                        <m:dPr>
                                          <m:ctrlP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 baseline="-2500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)</m:t>
                                      </m:r>
                                      <m:r>
                                        <a:rPr lang="en-US" i="1" baseline="30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𝐴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𝐿𝑔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𝑥𝑖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e>
                          </m:eqArr>
                        </m:e>
                      </m:d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51" y="5384327"/>
                <a:ext cx="5458754" cy="14736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Стрелка вправо 20"/>
          <p:cNvSpPr/>
          <p:nvPr/>
        </p:nvSpPr>
        <p:spPr>
          <a:xfrm>
            <a:off x="6355318" y="2226365"/>
            <a:ext cx="360040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6804248" y="1700808"/>
            <a:ext cx="2232248" cy="100811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Исходные данные (выборки) нужно прологарифмировать и дальше работать с логарифмами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899592" y="4865467"/>
            <a:ext cx="252028" cy="496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13" y="2564108"/>
            <a:ext cx="46387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Пришли к задаче: найти такие </a:t>
            </a:r>
            <a:r>
              <a:rPr lang="en-US" sz="1200" dirty="0" smtClean="0"/>
              <a:t>b </a:t>
            </a:r>
            <a:r>
              <a:rPr lang="ru-RU" sz="1200" dirty="0" smtClean="0"/>
              <a:t>и А, при которых сумма квадратов разностей логарифмов </a:t>
            </a:r>
            <a:r>
              <a:rPr lang="en-US" sz="1200" dirty="0" smtClean="0"/>
              <a:t>Y</a:t>
            </a:r>
            <a:r>
              <a:rPr lang="kk-KZ" sz="1200" dirty="0" smtClean="0"/>
              <a:t>расчетных и логарифмов</a:t>
            </a:r>
            <a:r>
              <a:rPr lang="en-US" sz="1200" dirty="0" smtClean="0"/>
              <a:t> Y</a:t>
            </a:r>
            <a:r>
              <a:rPr lang="kk-KZ" sz="1200" dirty="0" smtClean="0"/>
              <a:t>фактических минимальная!!!!</a:t>
            </a:r>
          </a:p>
          <a:p>
            <a:r>
              <a:rPr lang="kk-KZ" sz="1200" dirty="0" smtClean="0"/>
              <a:t> </a:t>
            </a:r>
            <a:r>
              <a:rPr lang="en-US" sz="1200" dirty="0" smtClean="0"/>
              <a:t>S = </a:t>
            </a:r>
            <a:r>
              <a:rPr lang="en-US" sz="1200" dirty="0" smtClean="0">
                <a:sym typeface="Symbol"/>
              </a:rPr>
              <a:t>(</a:t>
            </a:r>
            <a:r>
              <a:rPr lang="en-US" sz="1200" dirty="0" err="1" smtClean="0">
                <a:sym typeface="Symbol"/>
              </a:rPr>
              <a:t>lg</a:t>
            </a:r>
            <a:r>
              <a:rPr lang="en-US" sz="1200" dirty="0" smtClean="0">
                <a:sym typeface="Symbol"/>
              </a:rPr>
              <a:t>(y</a:t>
            </a:r>
            <a:r>
              <a:rPr lang="ru-RU" sz="1200" dirty="0" smtClean="0">
                <a:sym typeface="Symbol"/>
              </a:rPr>
              <a:t> </a:t>
            </a:r>
            <a:r>
              <a:rPr lang="ru-RU" sz="1200" dirty="0" err="1" smtClean="0">
                <a:sym typeface="Symbol"/>
              </a:rPr>
              <a:t>расч</a:t>
            </a:r>
            <a:r>
              <a:rPr lang="en-US" sz="1200" dirty="0" smtClean="0">
                <a:sym typeface="Symbol"/>
              </a:rPr>
              <a:t>)</a:t>
            </a:r>
            <a:r>
              <a:rPr lang="ru-RU" sz="1200" dirty="0" smtClean="0">
                <a:sym typeface="Symbol"/>
              </a:rPr>
              <a:t> - </a:t>
            </a:r>
            <a:r>
              <a:rPr lang="ru-RU" sz="1200" dirty="0" smtClean="0"/>
              <a:t> </a:t>
            </a:r>
            <a:r>
              <a:rPr lang="en-US" sz="1200" dirty="0" err="1" smtClean="0"/>
              <a:t>lg</a:t>
            </a:r>
            <a:r>
              <a:rPr lang="en-US" sz="1200" dirty="0" smtClean="0"/>
              <a:t>(y</a:t>
            </a:r>
            <a:r>
              <a:rPr lang="ru-RU" sz="1200" dirty="0" err="1" smtClean="0"/>
              <a:t>фактич</a:t>
            </a:r>
            <a:r>
              <a:rPr lang="ru-RU" sz="1200" dirty="0" smtClean="0"/>
              <a:t>)</a:t>
            </a:r>
            <a:r>
              <a:rPr lang="ru-RU" sz="1200" baseline="30000" dirty="0" smtClean="0"/>
              <a:t>2 </a:t>
            </a:r>
            <a:r>
              <a:rPr lang="ru-RU" sz="1200" dirty="0" smtClean="0"/>
              <a:t>– минимальная</a:t>
            </a:r>
          </a:p>
          <a:p>
            <a:endParaRPr lang="ru-RU" sz="1200" baseline="30000" dirty="0"/>
          </a:p>
          <a:p>
            <a:r>
              <a:rPr lang="kk-KZ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S = </a:t>
            </a:r>
            <a:r>
              <a:rPr lang="en-US" sz="1200" dirty="0">
                <a:solidFill>
                  <a:prstClr val="black"/>
                </a:solidFill>
                <a:sym typeface="Symbol"/>
              </a:rPr>
              <a:t></a:t>
            </a:r>
            <a:r>
              <a:rPr lang="en-US" sz="1200" dirty="0" smtClean="0">
                <a:solidFill>
                  <a:prstClr val="black"/>
                </a:solidFill>
                <a:sym typeface="Symbol"/>
              </a:rPr>
              <a:t>(b*</a:t>
            </a:r>
            <a:r>
              <a:rPr lang="en-US" sz="1200" dirty="0" err="1" smtClean="0">
                <a:solidFill>
                  <a:prstClr val="black"/>
                </a:solidFill>
                <a:sym typeface="Symbol"/>
              </a:rPr>
              <a:t>lg</a:t>
            </a:r>
            <a:r>
              <a:rPr lang="en-US" sz="1200" dirty="0" smtClean="0">
                <a:solidFill>
                  <a:prstClr val="black"/>
                </a:solidFill>
                <a:sym typeface="Symbol"/>
              </a:rPr>
              <a:t>(X) + A</a:t>
            </a:r>
            <a:r>
              <a:rPr lang="ru-RU" sz="1200" dirty="0" smtClean="0">
                <a:solidFill>
                  <a:prstClr val="black"/>
                </a:solidFill>
                <a:sym typeface="Symbol"/>
              </a:rPr>
              <a:t> </a:t>
            </a:r>
            <a:r>
              <a:rPr lang="ru-RU" sz="1200" dirty="0">
                <a:solidFill>
                  <a:prstClr val="black"/>
                </a:solidFill>
                <a:sym typeface="Symbol"/>
              </a:rPr>
              <a:t>- 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lg</a:t>
            </a:r>
            <a:r>
              <a:rPr lang="en-US" sz="1200" dirty="0">
                <a:solidFill>
                  <a:prstClr val="black"/>
                </a:solidFill>
              </a:rPr>
              <a:t>(y</a:t>
            </a:r>
            <a:r>
              <a:rPr lang="ru-RU" sz="1200" dirty="0" err="1">
                <a:solidFill>
                  <a:prstClr val="black"/>
                </a:solidFill>
              </a:rPr>
              <a:t>фактич</a:t>
            </a:r>
            <a:r>
              <a:rPr lang="ru-RU" sz="1200" dirty="0">
                <a:solidFill>
                  <a:prstClr val="black"/>
                </a:solidFill>
              </a:rPr>
              <a:t>)</a:t>
            </a:r>
            <a:r>
              <a:rPr lang="ru-RU" sz="1200" baseline="30000" dirty="0">
                <a:solidFill>
                  <a:prstClr val="black"/>
                </a:solidFill>
              </a:rPr>
              <a:t>2 </a:t>
            </a:r>
            <a:endParaRPr lang="en-US" sz="1200" baseline="30000" dirty="0" smtClean="0">
              <a:solidFill>
                <a:prstClr val="black"/>
              </a:solidFill>
            </a:endParaRPr>
          </a:p>
          <a:p>
            <a:endParaRPr lang="en-US" sz="1200" baseline="30000" dirty="0">
              <a:solidFill>
                <a:prstClr val="black"/>
              </a:solidFill>
            </a:endParaRPr>
          </a:p>
          <a:p>
            <a:pPr lvl="0"/>
            <a:r>
              <a:rPr lang="en-US" sz="1600" b="1" dirty="0" err="1" smtClean="0">
                <a:solidFill>
                  <a:prstClr val="black"/>
                </a:solidFill>
              </a:rPr>
              <a:t>S'</a:t>
            </a:r>
            <a:r>
              <a:rPr lang="en-US" sz="1600" b="1" baseline="-25000" dirty="0" err="1" smtClean="0">
                <a:solidFill>
                  <a:prstClr val="black"/>
                </a:solidFill>
              </a:rPr>
              <a:t>a</a:t>
            </a:r>
            <a:r>
              <a:rPr lang="en-US" sz="1600" b="1" dirty="0" smtClean="0">
                <a:solidFill>
                  <a:prstClr val="black"/>
                </a:solidFill>
              </a:rPr>
              <a:t> = 0</a:t>
            </a:r>
            <a:r>
              <a:rPr lang="ru-RU" sz="1600" b="1" dirty="0" smtClean="0">
                <a:solidFill>
                  <a:prstClr val="black"/>
                </a:solidFill>
              </a:rPr>
              <a:t>; </a:t>
            </a:r>
            <a:r>
              <a:rPr lang="en-US" sz="1600" b="1" dirty="0" err="1" smtClean="0">
                <a:solidFill>
                  <a:prstClr val="black"/>
                </a:solidFill>
              </a:rPr>
              <a:t>S'</a:t>
            </a:r>
            <a:r>
              <a:rPr lang="en-US" sz="1600" b="1" baseline="-25000" dirty="0" err="1" smtClean="0">
                <a:solidFill>
                  <a:prstClr val="black"/>
                </a:solidFill>
              </a:rPr>
              <a:t>b</a:t>
            </a:r>
            <a:r>
              <a:rPr lang="en-US" sz="1600" b="1" baseline="-25000" dirty="0">
                <a:solidFill>
                  <a:prstClr val="black"/>
                </a:solidFill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</a:rPr>
              <a:t>= 0 </a:t>
            </a:r>
            <a:endParaRPr lang="ru-RU" sz="1600" b="1" dirty="0">
              <a:solidFill>
                <a:prstClr val="black"/>
              </a:solidFill>
            </a:endParaRPr>
          </a:p>
          <a:p>
            <a:endParaRPr lang="ru-RU" sz="12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5517232"/>
            <a:ext cx="29386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dirty="0" smtClean="0"/>
              <a:t>Из системы получим такие параметры </a:t>
            </a:r>
            <a:r>
              <a:rPr lang="en-US" sz="1200" dirty="0"/>
              <a:t>b, </a:t>
            </a:r>
            <a:r>
              <a:rPr lang="en-US" sz="1200" dirty="0" smtClean="0"/>
              <a:t>A</a:t>
            </a:r>
            <a:r>
              <a:rPr lang="ru-RU" sz="1200" dirty="0" smtClean="0"/>
              <a:t>, при которых сумма квадратов разностей логарифмов </a:t>
            </a:r>
            <a:r>
              <a:rPr lang="ru-RU" sz="1200" dirty="0" err="1" smtClean="0"/>
              <a:t>игрика</a:t>
            </a:r>
            <a:r>
              <a:rPr lang="ru-RU" sz="1200" dirty="0" smtClean="0"/>
              <a:t> расчётного и фактического минимальная!!!!!!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806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 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75656" y="620688"/>
                <a:ext cx="6120680" cy="1473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𝑦𝑖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𝐿𝑔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𝑥𝑖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)+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𝑛𝐴</m:t>
                                      </m:r>
                                    </m:e>
                                  </m:nary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d>
                                    <m:dPr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i="1" baseline="-25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e>
                                  </m:d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∗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𝐿𝑔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𝑥𝑖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)=</m:t>
                                  </m:r>
                                  <m: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𝐿𝑔</m:t>
                                      </m:r>
                                      <m:d>
                                        <m:dPr>
                                          <m:ctrlP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 baseline="-2500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)</m:t>
                                      </m:r>
                                      <m:r>
                                        <a:rPr lang="en-US" i="1" baseline="30000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𝐴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𝐿𝑔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𝑥𝑖</m:t>
                                          </m:r>
                                          <m:r>
                                            <a:rPr lang="en-US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e>
                          </m:eqArr>
                        </m:e>
                      </m:d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620688"/>
                <a:ext cx="6120680" cy="14736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Тройная стрелка влево/вправо/вверх 9"/>
          <p:cNvSpPr/>
          <p:nvPr/>
        </p:nvSpPr>
        <p:spPr>
          <a:xfrm rot="10800000">
            <a:off x="3578528" y="3050128"/>
            <a:ext cx="1656184" cy="100811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901634" y="2998436"/>
            <a:ext cx="2232248" cy="864096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Решаем вручную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5652120" y="3050128"/>
            <a:ext cx="2376264" cy="843095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Решаем в пакете анализа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135396" y="4590194"/>
            <a:ext cx="2764935" cy="864096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Решаем в пакете </a:t>
            </a:r>
            <a:r>
              <a:rPr lang="en-US" dirty="0" smtClean="0">
                <a:solidFill>
                  <a:prstClr val="black"/>
                </a:solidFill>
              </a:rPr>
              <a:t>SPSS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4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Пакете Анализа 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lexey\Desktop\Открытое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81" y="620688"/>
            <a:ext cx="5328591" cy="382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096388"/>
              </p:ext>
            </p:extLst>
          </p:nvPr>
        </p:nvGraphicFramePr>
        <p:xfrm>
          <a:off x="5652120" y="1124744"/>
          <a:ext cx="3149600" cy="1106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700"/>
                <a:gridCol w="711200"/>
                <a:gridCol w="673100"/>
                <a:gridCol w="609600"/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Коэффициенты</a:t>
                      </a:r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Стандартная ошибка</a:t>
                      </a:r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t-</a:t>
                      </a:r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статистика</a:t>
                      </a:r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Y-</a:t>
                      </a:r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пересечение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0,5708989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0,14528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3,92938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Переменная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-0,7360042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0,15539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-4,7362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334834"/>
              </p:ext>
            </p:extLst>
          </p:nvPr>
        </p:nvGraphicFramePr>
        <p:xfrm>
          <a:off x="5940152" y="2348880"/>
          <a:ext cx="3096344" cy="3232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4"/>
                <a:gridCol w="1080120"/>
                <a:gridCol w="1080120"/>
              </a:tblGrid>
              <a:tr h="37549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ВЫВОД ОСТАТКА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Наблюдение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Предсказанное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Остатки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0,5708989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-0,093778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0,2197357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0,0812943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0,2780134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-0,101922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0,2197357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0,0107133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0,0564541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0,2445759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-0,1651053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0,2442865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-0,2947092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0,1977992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-0,3866646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0,2317626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-0,223383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-0,077647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-0,2726561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-0,125284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-0,3153384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-0,20754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-0,2947092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-0,404261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12160" y="6206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ИТОГИ РАСЧЕТА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4581128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Параметр </a:t>
            </a:r>
            <a:r>
              <a:rPr lang="en-US" sz="1600" dirty="0" smtClean="0">
                <a:solidFill>
                  <a:srgbClr val="FF0000"/>
                </a:solidFill>
              </a:rPr>
              <a:t>b </a:t>
            </a:r>
            <a:r>
              <a:rPr lang="kk-KZ" sz="1600" dirty="0" smtClean="0">
                <a:solidFill>
                  <a:srgbClr val="FF0000"/>
                </a:solidFill>
              </a:rPr>
              <a:t>линейной модели</a:t>
            </a:r>
            <a:endParaRPr lang="ru-RU" sz="1600" dirty="0">
              <a:solidFill>
                <a:srgbClr val="FF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5561872" y="2204864"/>
            <a:ext cx="1386392" cy="244827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27784" y="5013176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>
                <a:solidFill>
                  <a:srgbClr val="FF0000"/>
                </a:solidFill>
              </a:rPr>
              <a:t>Параметр А линейной модели </a:t>
            </a:r>
            <a:endParaRPr lang="ru-RU" sz="1600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5561872" y="1772817"/>
            <a:ext cx="1242376" cy="340963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Левая фигурная скобка 13"/>
          <p:cNvSpPr/>
          <p:nvPr/>
        </p:nvSpPr>
        <p:spPr>
          <a:xfrm>
            <a:off x="2411760" y="4581128"/>
            <a:ext cx="216024" cy="77060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251" y="4653136"/>
            <a:ext cx="2208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</a:rPr>
              <a:t>Подставляются в линейную модель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779912" y="5351730"/>
            <a:ext cx="540060" cy="4535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95736" y="580526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Проверка критической точки на минимум (максимум)</a:t>
            </a:r>
            <a:endParaRPr lang="ru-RU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61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парной степенной модели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802067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cap="all" dirty="0" smtClean="0">
                <a:solidFill>
                  <a:prstClr val="black"/>
                </a:solidFill>
              </a:rPr>
              <a:t>Прогноз </a:t>
            </a:r>
            <a:r>
              <a:rPr lang="en-US" sz="1600" b="1" u="sng" dirty="0">
                <a:solidFill>
                  <a:prstClr val="black"/>
                </a:solidFill>
              </a:rPr>
              <a:t>y</a:t>
            </a:r>
            <a:r>
              <a:rPr lang="en-US" sz="1600" b="1" cap="all" dirty="0" smtClean="0">
                <a:solidFill>
                  <a:prstClr val="black"/>
                </a:solidFill>
              </a:rPr>
              <a:t> </a:t>
            </a:r>
            <a:r>
              <a:rPr lang="ru-RU" sz="1600" b="1" cap="all" dirty="0" smtClean="0">
                <a:solidFill>
                  <a:prstClr val="black"/>
                </a:solidFill>
              </a:rPr>
              <a:t>при заданных значениях </a:t>
            </a:r>
            <a:r>
              <a:rPr lang="en-US" sz="1600" b="1" u="sng" dirty="0" smtClean="0">
                <a:solidFill>
                  <a:prstClr val="black"/>
                </a:solidFill>
              </a:rPr>
              <a:t>x</a:t>
            </a:r>
            <a:endParaRPr lang="ru-RU" sz="1600" b="1" u="sng" dirty="0">
              <a:solidFill>
                <a:prstClr val="black"/>
              </a:solidFill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5400000">
            <a:off x="-737909" y="2536839"/>
            <a:ext cx="4211108" cy="1080120"/>
          </a:xfrm>
          <a:prstGeom prst="bentConnector3">
            <a:avLst>
              <a:gd name="adj1" fmla="val -5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1783" y="476672"/>
            <a:ext cx="1699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 </a:t>
            </a:r>
            <a:r>
              <a:rPr lang="ru-RU" sz="1400" dirty="0" smtClean="0">
                <a:solidFill>
                  <a:srgbClr val="FF0000"/>
                </a:solidFill>
              </a:rPr>
              <a:t>способ – по линейной модели</a:t>
            </a: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16200000" flipH="1">
            <a:off x="5035361" y="2524207"/>
            <a:ext cx="4401872" cy="1296146"/>
          </a:xfrm>
          <a:prstGeom prst="bentConnector3">
            <a:avLst>
              <a:gd name="adj1" fmla="val -4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Блок-схема: процесс 12"/>
          <p:cNvSpPr/>
          <p:nvPr/>
        </p:nvSpPr>
        <p:spPr>
          <a:xfrm>
            <a:off x="899592" y="1484784"/>
            <a:ext cx="2448272" cy="57606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задать х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899592" y="2380191"/>
            <a:ext cx="2412266" cy="792088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рассчитать </a:t>
            </a:r>
            <a:r>
              <a:rPr lang="en-US" sz="14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899592" y="3429000"/>
            <a:ext cx="3618272" cy="792088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одставить в линейную модель и рассчитать </a:t>
            </a:r>
            <a:r>
              <a:rPr lang="en-US" sz="14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(y)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917594" y="4494780"/>
            <a:ext cx="3600269" cy="878435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вычислить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(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прогнозное) как 10</a:t>
            </a:r>
            <a:r>
              <a:rPr lang="en-US" sz="1400" baseline="30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</a:t>
            </a:r>
            <a:r>
              <a:rPr lang="en-US" sz="14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(y)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8224" y="44812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2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>
                <a:solidFill>
                  <a:srgbClr val="FF0000"/>
                </a:solidFill>
              </a:rPr>
              <a:t>способ – по степенной модели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4644008" y="1484784"/>
            <a:ext cx="3060340" cy="57606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рассчитать а = 10</a:t>
            </a:r>
            <a:r>
              <a:rPr lang="ru-RU" sz="14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4644008" y="2380191"/>
            <a:ext cx="3060340" cy="696707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подставить 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b </a:t>
            </a:r>
            <a:r>
              <a:rPr lang="kk-KZ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общий вид степенной модели (модель готова)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4644008" y="3414723"/>
            <a:ext cx="3062735" cy="792088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задать х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644008" y="4494779"/>
            <a:ext cx="3092942" cy="687673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подставить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степенную модель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Х и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рассчитать 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(прогноз)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Левая фигурная скобка 21"/>
          <p:cNvSpPr/>
          <p:nvPr/>
        </p:nvSpPr>
        <p:spPr>
          <a:xfrm rot="16200000">
            <a:off x="3682486" y="4009566"/>
            <a:ext cx="720081" cy="3879429"/>
          </a:xfrm>
          <a:prstGeom prst="leftBrace">
            <a:avLst>
              <a:gd name="adj1" fmla="val 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07706" y="6309321"/>
            <a:ext cx="468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Итог (</a:t>
            </a:r>
            <a:r>
              <a:rPr lang="en-US" dirty="0" smtClean="0">
                <a:solidFill>
                  <a:prstClr val="black"/>
                </a:solidFill>
              </a:rPr>
              <a:t>y)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одинаковый – это и есть прогноз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176&quot;&gt;&lt;object type=&quot;3&quot; unique_id=&quot;10177&quot;&gt;&lt;property id=&quot;20148&quot; value=&quot;5&quot;/&gt;&lt;property id=&quot;20300&quot; value=&quot;Slide 1&quot;/&gt;&lt;property id=&quot;20307&quot; value=&quot;256&quot;/&gt;&lt;/object&gt;&lt;object type=&quot;3&quot; unique_id=&quot;10178&quot;&gt;&lt;property id=&quot;20148&quot; value=&quot;5&quot;/&gt;&lt;property id=&quot;20300&quot; value=&quot;Slide 2&quot;/&gt;&lt;property id=&quot;20307&quot; value=&quot;279&quot;/&gt;&lt;/object&gt;&lt;object type=&quot;3&quot; unique_id=&quot;10179&quot;&gt;&lt;property id=&quot;20148&quot; value=&quot;5&quot;/&gt;&lt;property id=&quot;20300&quot; value=&quot;Slide 3&quot;/&gt;&lt;property id=&quot;20307&quot; value=&quot;280&quot;/&gt;&lt;/object&gt;&lt;object type=&quot;3&quot; unique_id=&quot;10180&quot;&gt;&lt;property id=&quot;20148&quot; value=&quot;5&quot;/&gt;&lt;property id=&quot;20300&quot; value=&quot;Slide 4&quot;/&gt;&lt;property id=&quot;20307&quot; value=&quot;281&quot;/&gt;&lt;/object&gt;&lt;object type=&quot;3&quot; unique_id=&quot;10181&quot;&gt;&lt;property id=&quot;20148&quot; value=&quot;5&quot;/&gt;&lt;property id=&quot;20300&quot; value=&quot;Slide 5&quot;/&gt;&lt;property id=&quot;20307&quot; value=&quot;282&quot;/&gt;&lt;/object&gt;&lt;object type=&quot;3&quot; unique_id=&quot;10182&quot;&gt;&lt;property id=&quot;20148&quot; value=&quot;5&quot;/&gt;&lt;property id=&quot;20300&quot; value=&quot;Slide 6&quot;/&gt;&lt;property id=&quot;20307&quot; value=&quot;283&quot;/&gt;&lt;/object&gt;&lt;object type=&quot;3&quot; unique_id=&quot;10203&quot;&gt;&lt;property id=&quot;20148&quot; value=&quot;5&quot;/&gt;&lt;property id=&quot;20300&quot; value=&quot;Slide 26&quot;/&gt;&lt;property id=&quot;20307&quot; value=&quot;276&quot;/&gt;&lt;/object&gt;&lt;object type=&quot;3&quot; unique_id=&quot;10877&quot;&gt;&lt;property id=&quot;20148&quot; value=&quot;5&quot;/&gt;&lt;property id=&quot;20300&quot; value=&quot;Slide 7&quot;/&gt;&lt;property id=&quot;20307&quot; value=&quot;284&quot;/&gt;&lt;/object&gt;&lt;object type=&quot;3&quot; unique_id=&quot;10878&quot;&gt;&lt;property id=&quot;20148&quot; value=&quot;5&quot;/&gt;&lt;property id=&quot;20300&quot; value=&quot;Slide 8&quot;/&gt;&lt;property id=&quot;20307&quot; value=&quot;285&quot;/&gt;&lt;/object&gt;&lt;object type=&quot;3&quot; unique_id=&quot;10879&quot;&gt;&lt;property id=&quot;20148&quot; value=&quot;5&quot;/&gt;&lt;property id=&quot;20300&quot; value=&quot;Slide 9&quot;/&gt;&lt;property id=&quot;20307&quot; value=&quot;286&quot;/&gt;&lt;/object&gt;&lt;object type=&quot;3&quot; unique_id=&quot;10880&quot;&gt;&lt;property id=&quot;20148&quot; value=&quot;5&quot;/&gt;&lt;property id=&quot;20300&quot; value=&quot;Slide 10&quot;/&gt;&lt;property id=&quot;20307&quot; value=&quot;287&quot;/&gt;&lt;/object&gt;&lt;object type=&quot;3&quot; unique_id=&quot;10881&quot;&gt;&lt;property id=&quot;20148&quot; value=&quot;5&quot;/&gt;&lt;property id=&quot;20300&quot; value=&quot;Slide 11&quot;/&gt;&lt;property id=&quot;20307&quot; value=&quot;288&quot;/&gt;&lt;/object&gt;&lt;object type=&quot;3&quot; unique_id=&quot;10882&quot;&gt;&lt;property id=&quot;20148&quot; value=&quot;5&quot;/&gt;&lt;property id=&quot;20300&quot; value=&quot;Slide 12&quot;/&gt;&lt;property id=&quot;20307&quot; value=&quot;289&quot;/&gt;&lt;/object&gt;&lt;object type=&quot;3&quot; unique_id=&quot;10883&quot;&gt;&lt;property id=&quot;20148&quot; value=&quot;5&quot;/&gt;&lt;property id=&quot;20300&quot; value=&quot;Slide 13&quot;/&gt;&lt;property id=&quot;20307&quot; value=&quot;290&quot;/&gt;&lt;/object&gt;&lt;object type=&quot;3&quot; unique_id=&quot;10884&quot;&gt;&lt;property id=&quot;20148&quot; value=&quot;5&quot;/&gt;&lt;property id=&quot;20300&quot; value=&quot;Slide 14&quot;/&gt;&lt;property id=&quot;20307&quot; value=&quot;291&quot;/&gt;&lt;/object&gt;&lt;object type=&quot;3&quot; unique_id=&quot;10885&quot;&gt;&lt;property id=&quot;20148&quot; value=&quot;5&quot;/&gt;&lt;property id=&quot;20300&quot; value=&quot;Slide 15&quot;/&gt;&lt;property id=&quot;20307&quot; value=&quot;292&quot;/&gt;&lt;/object&gt;&lt;object type=&quot;3&quot; unique_id=&quot;10886&quot;&gt;&lt;property id=&quot;20148&quot; value=&quot;5&quot;/&gt;&lt;property id=&quot;20300&quot; value=&quot;Slide 16&quot;/&gt;&lt;property id=&quot;20307&quot; value=&quot;293&quot;/&gt;&lt;/object&gt;&lt;object type=&quot;3&quot; unique_id=&quot;10887&quot;&gt;&lt;property id=&quot;20148&quot; value=&quot;5&quot;/&gt;&lt;property id=&quot;20300&quot; value=&quot;Slide 17&quot;/&gt;&lt;property id=&quot;20307&quot; value=&quot;294&quot;/&gt;&lt;/object&gt;&lt;object type=&quot;3&quot; unique_id=&quot;10888&quot;&gt;&lt;property id=&quot;20148&quot; value=&quot;5&quot;/&gt;&lt;property id=&quot;20300&quot; value=&quot;Slide 18&quot;/&gt;&lt;property id=&quot;20307&quot; value=&quot;295&quot;/&gt;&lt;/object&gt;&lt;object type=&quot;3&quot; unique_id=&quot;10889&quot;&gt;&lt;property id=&quot;20148&quot; value=&quot;5&quot;/&gt;&lt;property id=&quot;20300&quot; value=&quot;Slide 19&quot;/&gt;&lt;property id=&quot;20307&quot; value=&quot;296&quot;/&gt;&lt;/object&gt;&lt;object type=&quot;3&quot; unique_id=&quot;10890&quot;&gt;&lt;property id=&quot;20148&quot; value=&quot;5&quot;/&gt;&lt;property id=&quot;20300&quot; value=&quot;Slide 20&quot;/&gt;&lt;property id=&quot;20307&quot; value=&quot;297&quot;/&gt;&lt;/object&gt;&lt;object type=&quot;3&quot; unique_id=&quot;10891&quot;&gt;&lt;property id=&quot;20148&quot; value=&quot;5&quot;/&gt;&lt;property id=&quot;20300&quot; value=&quot;Slide 21&quot;/&gt;&lt;property id=&quot;20307&quot; value=&quot;298&quot;/&gt;&lt;/object&gt;&lt;object type=&quot;3&quot; unique_id=&quot;10892&quot;&gt;&lt;property id=&quot;20148&quot; value=&quot;5&quot;/&gt;&lt;property id=&quot;20300&quot; value=&quot;Slide 22&quot;/&gt;&lt;property id=&quot;20307&quot; value=&quot;299&quot;/&gt;&lt;/object&gt;&lt;object type=&quot;3&quot; unique_id=&quot;10893&quot;&gt;&lt;property id=&quot;20148&quot; value=&quot;5&quot;/&gt;&lt;property id=&quot;20300&quot; value=&quot;Slide 23&quot;/&gt;&lt;property id=&quot;20307&quot; value=&quot;300&quot;/&gt;&lt;/object&gt;&lt;object type=&quot;3&quot; unique_id=&quot;10894&quot;&gt;&lt;property id=&quot;20148&quot; value=&quot;5&quot;/&gt;&lt;property id=&quot;20300&quot; value=&quot;Slide 24&quot;/&gt;&lt;property id=&quot;20307&quot; value=&quot;301&quot;/&gt;&lt;/object&gt;&lt;object type=&quot;3&quot; unique_id=&quot;10895&quot;&gt;&lt;property id=&quot;20148&quot; value=&quot;5&quot;/&gt;&lt;property id=&quot;20300&quot; value=&quot;Slide 25&quot;/&gt;&lt;property id=&quot;20307&quot; value=&quot;302&quot;/&gt;&lt;/object&gt;&lt;/object&gt;&lt;object type=&quot;8&quot; unique_id=&quot;10232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3592</TotalTime>
  <Words>2771</Words>
  <Application>Microsoft Office PowerPoint</Application>
  <PresentationFormat>Экран (4:3)</PresentationFormat>
  <Paragraphs>414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Alexey</cp:lastModifiedBy>
  <cp:revision>357</cp:revision>
  <dcterms:created xsi:type="dcterms:W3CDTF">2012-05-21T10:23:31Z</dcterms:created>
  <dcterms:modified xsi:type="dcterms:W3CDTF">2020-11-18T12:45:46Z</dcterms:modified>
</cp:coreProperties>
</file>